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ppt/media/image14.jpg" ContentType="image/jpeg"/>
  <Override PartName="/ppt/media/image15.jpg" ContentType="image/jpeg"/>
  <Override PartName="/ppt/media/image18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5" r:id="rId9"/>
    <p:sldId id="263" r:id="rId10"/>
    <p:sldId id="264" r:id="rId11"/>
    <p:sldId id="269" r:id="rId12"/>
    <p:sldId id="274" r:id="rId13"/>
    <p:sldId id="268" r:id="rId14"/>
    <p:sldId id="266" r:id="rId15"/>
    <p:sldId id="270" r:id="rId16"/>
    <p:sldId id="271" r:id="rId17"/>
    <p:sldId id="272" r:id="rId18"/>
    <p:sldId id="273" r:id="rId19"/>
    <p:sldId id="276" r:id="rId20"/>
    <p:sldId id="267" r:id="rId21"/>
    <p:sldId id="277" r:id="rId22"/>
    <p:sldId id="283" r:id="rId23"/>
    <p:sldId id="278" r:id="rId24"/>
    <p:sldId id="279" r:id="rId25"/>
    <p:sldId id="286" r:id="rId26"/>
    <p:sldId id="285" r:id="rId27"/>
    <p:sldId id="284" r:id="rId28"/>
    <p:sldId id="289" r:id="rId29"/>
    <p:sldId id="288" r:id="rId30"/>
    <p:sldId id="290" r:id="rId31"/>
    <p:sldId id="287" r:id="rId32"/>
    <p:sldId id="292" r:id="rId33"/>
    <p:sldId id="293" r:id="rId34"/>
    <p:sldId id="275" r:id="rId35"/>
  </p:sldIdLst>
  <p:sldSz cx="18288000" cy="10287000"/>
  <p:notesSz cx="18288000" cy="10287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Default Section" id="{A9D19942-8F5A-475A-9193-96BD0C058D80}">
          <p14:sldIdLst>
            <p14:sldId id="256"/>
          </p14:sldIdLst>
        </p14:section>
        <p14:section name="Untitled Section" id="{4FDDD76B-7FC8-4EFE-A168-4FF0C19095D5}">
          <p14:sldIdLst>
            <p14:sldId id="257"/>
            <p14:sldId id="260"/>
            <p14:sldId id="261"/>
            <p14:sldId id="258"/>
            <p14:sldId id="259"/>
            <p14:sldId id="262"/>
            <p14:sldId id="265"/>
            <p14:sldId id="263"/>
            <p14:sldId id="264"/>
            <p14:sldId id="269"/>
            <p14:sldId id="274"/>
            <p14:sldId id="268"/>
            <p14:sldId id="266"/>
            <p14:sldId id="270"/>
            <p14:sldId id="271"/>
            <p14:sldId id="272"/>
            <p14:sldId id="273"/>
            <p14:sldId id="276"/>
            <p14:sldId id="267"/>
            <p14:sldId id="277"/>
            <p14:sldId id="283"/>
            <p14:sldId id="278"/>
            <p14:sldId id="279"/>
            <p14:sldId id="286"/>
            <p14:sldId id="285"/>
            <p14:sldId id="284"/>
            <p14:sldId id="289"/>
            <p14:sldId id="288"/>
            <p14:sldId id="290"/>
            <p14:sldId id="287"/>
            <p14:sldId id="292"/>
            <p14:sldId id="29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ciela rodriguez cedeño" initials="grc" lastIdx="1" clrIdx="0">
    <p:extLst>
      <p:ext uri="{19B8F6BF-5375-455C-9EA6-DF929625EA0E}">
        <p15:presenceInfo xmlns:p15="http://schemas.microsoft.com/office/powerpoint/2012/main" userId="a43901ddd35cbd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50" autoAdjust="0"/>
  </p:normalViewPr>
  <p:slideViewPr>
    <p:cSldViewPr>
      <p:cViewPr>
        <p:scale>
          <a:sx n="40" d="100"/>
          <a:sy n="40" d="100"/>
        </p:scale>
        <p:origin x="111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0CBC5-5949-431F-8C04-0C8AF67F0F51}" type="datetimeFigureOut">
              <a:rPr lang="es-MX" smtClean="0"/>
              <a:t>05/09/2025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115F7-99CE-481A-9D6E-2434C19CE73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502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18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96708" y="431809"/>
            <a:ext cx="11950016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>
            <a:spLocks noGrp="1"/>
          </p:cNvSpPr>
          <p:nvPr>
            <p:ph type="title"/>
          </p:nvPr>
        </p:nvSpPr>
        <p:spPr>
          <a:xfrm>
            <a:off x="914397" y="718343"/>
            <a:ext cx="16440150" cy="1491459"/>
          </a:xfrm>
          <a:prstGeom prst="roundRect">
            <a:avLst>
              <a:gd name="adj" fmla="val 2082"/>
            </a:avLst>
          </a:prstGeom>
          <a:noFill/>
          <a:ln>
            <a:noFill/>
          </a:ln>
        </p:spPr>
        <p:txBody>
          <a:bodyPr spcFirstLastPara="1" wrap="square" lIns="252000" tIns="252000" rIns="252000" bIns="252000" anchor="ctr" anchorCtr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71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333A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128" y="9258299"/>
            <a:ext cx="18288635" cy="142875"/>
          </a:xfrm>
          <a:custGeom>
            <a:avLst/>
            <a:gdLst/>
            <a:ahLst/>
            <a:cxnLst/>
            <a:rect l="l" t="t" r="r" b="b"/>
            <a:pathLst>
              <a:path w="18288635" h="142875">
                <a:moveTo>
                  <a:pt x="0" y="19049"/>
                </a:moveTo>
                <a:lnTo>
                  <a:pt x="18288000" y="0"/>
                </a:lnTo>
                <a:lnTo>
                  <a:pt x="18288129" y="123824"/>
                </a:lnTo>
                <a:lnTo>
                  <a:pt x="128" y="142874"/>
                </a:lnTo>
                <a:lnTo>
                  <a:pt x="0" y="19049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winkl.com.mx/go/resource/cuestionario-agenda-2030-es-t-1662644355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942234"/>
            <a:ext cx="18288000" cy="282575"/>
          </a:xfrm>
          <a:custGeom>
            <a:avLst/>
            <a:gdLst/>
            <a:ahLst/>
            <a:cxnLst/>
            <a:rect l="l" t="t" r="r" b="b"/>
            <a:pathLst>
              <a:path w="18288000" h="282575">
                <a:moveTo>
                  <a:pt x="18287999" y="282270"/>
                </a:moveTo>
                <a:lnTo>
                  <a:pt x="0" y="282270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28227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590140"/>
            <a:ext cx="18173700" cy="142875"/>
          </a:xfrm>
          <a:custGeom>
            <a:avLst/>
            <a:gdLst/>
            <a:ahLst/>
            <a:cxnLst/>
            <a:rect l="l" t="t" r="r" b="b"/>
            <a:pathLst>
              <a:path w="18173700" h="142875">
                <a:moveTo>
                  <a:pt x="18173690" y="123824"/>
                </a:moveTo>
                <a:lnTo>
                  <a:pt x="0" y="142755"/>
                </a:lnTo>
                <a:lnTo>
                  <a:pt x="0" y="18930"/>
                </a:lnTo>
                <a:lnTo>
                  <a:pt x="18173561" y="0"/>
                </a:lnTo>
                <a:lnTo>
                  <a:pt x="18173690" y="123824"/>
                </a:lnTo>
                <a:close/>
              </a:path>
            </a:pathLst>
          </a:custGeom>
          <a:solidFill>
            <a:srgbClr val="333A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" y="-66674"/>
            <a:ext cx="18288635" cy="276225"/>
          </a:xfrm>
          <a:custGeom>
            <a:avLst/>
            <a:gdLst/>
            <a:ahLst/>
            <a:cxnLst/>
            <a:rect l="l" t="t" r="r" b="b"/>
            <a:pathLst>
              <a:path w="18288635" h="276225">
                <a:moveTo>
                  <a:pt x="0" y="19049"/>
                </a:moveTo>
                <a:lnTo>
                  <a:pt x="18288000" y="0"/>
                </a:lnTo>
                <a:lnTo>
                  <a:pt x="18288268" y="257174"/>
                </a:lnTo>
                <a:lnTo>
                  <a:pt x="267" y="276224"/>
                </a:lnTo>
                <a:lnTo>
                  <a:pt x="0" y="19049"/>
                </a:lnTo>
                <a:close/>
              </a:path>
            </a:pathLst>
          </a:custGeom>
          <a:solidFill>
            <a:srgbClr val="F46A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12425" y="6331942"/>
            <a:ext cx="2376805" cy="3751579"/>
          </a:xfrm>
          <a:custGeom>
            <a:avLst/>
            <a:gdLst/>
            <a:ahLst/>
            <a:cxnLst/>
            <a:rect l="l" t="t" r="r" b="b"/>
            <a:pathLst>
              <a:path w="2376805" h="3751579">
                <a:moveTo>
                  <a:pt x="2376740" y="3751339"/>
                </a:moveTo>
                <a:lnTo>
                  <a:pt x="0" y="3751338"/>
                </a:lnTo>
                <a:lnTo>
                  <a:pt x="2376740" y="0"/>
                </a:lnTo>
                <a:lnTo>
                  <a:pt x="2376740" y="3751339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43710" cy="2700655"/>
          </a:xfrm>
          <a:custGeom>
            <a:avLst/>
            <a:gdLst/>
            <a:ahLst/>
            <a:cxnLst/>
            <a:rect l="l" t="t" r="r" b="b"/>
            <a:pathLst>
              <a:path w="1743710" h="2700655">
                <a:moveTo>
                  <a:pt x="0" y="0"/>
                </a:moveTo>
                <a:lnTo>
                  <a:pt x="1743691" y="0"/>
                </a:lnTo>
                <a:lnTo>
                  <a:pt x="0" y="2700042"/>
                </a:lnTo>
                <a:lnTo>
                  <a:pt x="0" y="0"/>
                </a:lnTo>
                <a:close/>
              </a:path>
            </a:pathLst>
          </a:custGeom>
          <a:solidFill>
            <a:srgbClr val="F46A0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2132560" y="1655068"/>
            <a:ext cx="14023340" cy="5829300"/>
            <a:chOff x="2132560" y="1655068"/>
            <a:chExt cx="14023340" cy="5829300"/>
          </a:xfrm>
        </p:grpSpPr>
        <p:pic>
          <p:nvPicPr>
            <p:cNvPr id="8" name="object 8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560" y="1655068"/>
              <a:ext cx="5276849" cy="5743574"/>
            </a:xfrm>
            <a:prstGeom prst="rect">
              <a:avLst/>
            </a:prstGeom>
          </p:spPr>
        </p:pic>
        <p:pic>
          <p:nvPicPr>
            <p:cNvPr id="9" name="object 9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1869" y="1655068"/>
              <a:ext cx="8743949" cy="5829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2278573" y="241795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dirty="0">
                <a:latin typeface="Arial" panose="020B0604020202020204" pitchFamily="34" charset="0"/>
                <a:cs typeface="Arial" panose="020B0604020202020204" pitchFamily="34" charset="0"/>
              </a:rPr>
              <a:t>SOSTENIBILIDAD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8CB1C-E785-49EF-B815-59F0D0C5A537}"/>
              </a:ext>
            </a:extLst>
          </p:cNvPr>
          <p:cNvSpPr txBox="1"/>
          <p:nvPr/>
        </p:nvSpPr>
        <p:spPr>
          <a:xfrm>
            <a:off x="7371716" y="1590333"/>
            <a:ext cx="1038288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Sostenibilidad:</a:t>
            </a:r>
            <a:r>
              <a:rPr lang="es-MX" sz="3600" dirty="0"/>
              <a:t> </a:t>
            </a:r>
          </a:p>
          <a:p>
            <a:pPr algn="just"/>
            <a:r>
              <a:rPr lang="es-MX" sz="3600" dirty="0"/>
              <a:t>Cualidad de sostenible.</a:t>
            </a:r>
          </a:p>
          <a:p>
            <a:pPr algn="just"/>
            <a:endParaRPr lang="es-MX" sz="3600" dirty="0"/>
          </a:p>
          <a:p>
            <a:pPr algn="just"/>
            <a:r>
              <a:rPr lang="es-MX" sz="3600" dirty="0"/>
              <a:t>Sostenible:</a:t>
            </a:r>
          </a:p>
          <a:p>
            <a:pPr algn="just"/>
            <a:r>
              <a:rPr lang="es-MX" sz="3600" dirty="0"/>
              <a:t>1987. La comisión  Brundtland  de ONU  </a:t>
            </a:r>
            <a:r>
              <a:rPr lang="es-MX" sz="3600" dirty="0" err="1"/>
              <a:t>definio</a:t>
            </a:r>
            <a:r>
              <a:rPr lang="es-MX" sz="3600" dirty="0"/>
              <a:t> como:</a:t>
            </a:r>
          </a:p>
          <a:p>
            <a:pPr algn="just"/>
            <a:r>
              <a:rPr lang="es-MX" sz="3600" dirty="0"/>
              <a:t>“Lo que permite satisfacer las necesidades del presente sin comprometer las habilidades de las futuras generaciones de satisfacer sus necesidades propias”</a:t>
            </a:r>
          </a:p>
          <a:p>
            <a:pPr algn="ctr"/>
            <a:r>
              <a:rPr lang="es-MX" sz="3600" dirty="0">
                <a:solidFill>
                  <a:srgbClr val="00B050"/>
                </a:solidFill>
              </a:rPr>
              <a:t>“BUSCAR UN EQUILIBRIO”</a:t>
            </a:r>
          </a:p>
          <a:p>
            <a:pPr algn="ctr"/>
            <a:r>
              <a:rPr lang="es-MX" sz="3600" dirty="0">
                <a:solidFill>
                  <a:srgbClr val="00B050"/>
                </a:solidFill>
              </a:rPr>
              <a:t>(Desarrollo económico, el cuidado del medio ambiente y la justicia social)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C40AC5-338D-44DC-B89B-AC37A8D52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95" y="2700655"/>
            <a:ext cx="5257928" cy="42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2185480" y="528267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2030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8CB1C-E785-49EF-B815-59F0D0C5A537}"/>
              </a:ext>
            </a:extLst>
          </p:cNvPr>
          <p:cNvSpPr txBox="1"/>
          <p:nvPr/>
        </p:nvSpPr>
        <p:spPr>
          <a:xfrm>
            <a:off x="7620000" y="3214939"/>
            <a:ext cx="9885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dirty="0"/>
              <a:t>Es un plan de acción mundial a favor de las personas, el planeta y la prosperidad, basado en 17 Objetivos de Desarrollo Sostenible (ODS), que tiene por objeto asegurar el progreso social y económico sostenible en todo el mundo y fortalecer la paz universal dentro de un concepto más amplio de la libertad.</a:t>
            </a:r>
          </a:p>
          <a:p>
            <a:pPr algn="just"/>
            <a:endParaRPr lang="es-MX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BD7332-ED70-40DD-A249-16B4785FB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8" y="2128773"/>
            <a:ext cx="7129526" cy="7129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416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27726" y="235392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2030</a:t>
            </a:r>
          </a:p>
        </p:txBody>
      </p:sp>
      <p:pic>
        <p:nvPicPr>
          <p:cNvPr id="14" name="Video de WhatsApp 2025-09-05 a las 17.15.08_ebe46dd5">
            <a:hlinkClick r:id="" action="ppaction://media"/>
            <a:extLst>
              <a:ext uri="{FF2B5EF4-FFF2-40B4-BE49-F238E27FC236}">
                <a16:creationId xmlns:a16="http://schemas.microsoft.com/office/drawing/2014/main" id="{D4639501-7200-4FD5-A042-94E9DA743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6489" y="1344953"/>
            <a:ext cx="13896987" cy="78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5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02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6EAE07-78D9-4452-8A5A-8FCDEB207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27" y="1350297"/>
            <a:ext cx="7894249" cy="7106284"/>
          </a:xfrm>
          <a:prstGeom prst="rect">
            <a:avLst/>
          </a:prstGeom>
        </p:spPr>
      </p:pic>
      <p:sp>
        <p:nvSpPr>
          <p:cNvPr id="17" name="Rounded Rectangle 1">
            <a:extLst>
              <a:ext uri="{FF2B5EF4-FFF2-40B4-BE49-F238E27FC236}">
                <a16:creationId xmlns:a16="http://schemas.microsoft.com/office/drawing/2014/main" id="{035C801A-3CD3-4DDE-9F6C-3B012BB77003}"/>
              </a:ext>
            </a:extLst>
          </p:cNvPr>
          <p:cNvSpPr/>
          <p:nvPr/>
        </p:nvSpPr>
        <p:spPr>
          <a:xfrm>
            <a:off x="11398261" y="302232"/>
            <a:ext cx="4911213" cy="10471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Twinkl" pitchFamily="2" charset="77"/>
              </a:rPr>
              <a:t>  </a:t>
            </a:r>
            <a:r>
              <a:rPr lang="en-US" sz="4000" b="1" dirty="0" err="1">
                <a:latin typeface="Twinkl" pitchFamily="2" charset="77"/>
              </a:rPr>
              <a:t>Objetivos</a:t>
            </a:r>
            <a:r>
              <a:rPr lang="en-US" sz="4000" b="1" dirty="0">
                <a:latin typeface="Twinkl" pitchFamily="2" charset="77"/>
              </a:rPr>
              <a:t> </a:t>
            </a:r>
            <a:r>
              <a:rPr lang="en-US" sz="4000" b="1" dirty="0" err="1">
                <a:latin typeface="Twinkl" pitchFamily="2" charset="77"/>
              </a:rPr>
              <a:t>Globales</a:t>
            </a:r>
            <a:endParaRPr lang="en-US" sz="4000" b="1" dirty="0">
              <a:latin typeface="Twinkl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82765-C71E-4AA2-A87E-D0AE6D0FB66D}"/>
              </a:ext>
            </a:extLst>
          </p:cNvPr>
          <p:cNvSpPr txBox="1"/>
          <p:nvPr/>
        </p:nvSpPr>
        <p:spPr>
          <a:xfrm>
            <a:off x="10523393" y="2144085"/>
            <a:ext cx="6926407" cy="25545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MX" sz="3200" dirty="0"/>
              <a:t>El 25 de Septiembre del 2015, las Naciones Unidas acordaron los 17 objetivos globales para acabar con la pobreza extrema y mejorar nuestro mundo para el año 2030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BD10C-4FF4-4BA6-827F-19931C5F58FA}"/>
              </a:ext>
            </a:extLst>
          </p:cNvPr>
          <p:cNvSpPr txBox="1"/>
          <p:nvPr/>
        </p:nvSpPr>
        <p:spPr>
          <a:xfrm>
            <a:off x="10834051" y="6116984"/>
            <a:ext cx="6589729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3200" dirty="0"/>
              <a:t>¿Cuáles son estos 17 objetivos?</a:t>
            </a:r>
          </a:p>
          <a:p>
            <a:endParaRPr lang="es-MX" sz="3200" dirty="0"/>
          </a:p>
          <a:p>
            <a:r>
              <a:rPr lang="es-MX" sz="3200" dirty="0"/>
              <a:t>¿Cómo pueden lograrse?</a:t>
            </a:r>
          </a:p>
        </p:txBody>
      </p:sp>
    </p:spTree>
    <p:extLst>
      <p:ext uri="{BB962C8B-B14F-4D97-AF65-F5344CB8AC3E}">
        <p14:creationId xmlns:p14="http://schemas.microsoft.com/office/powerpoint/2010/main" val="102911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1">
            <a:extLst>
              <a:ext uri="{FF2B5EF4-FFF2-40B4-BE49-F238E27FC236}">
                <a16:creationId xmlns:a16="http://schemas.microsoft.com/office/drawing/2014/main" id="{91CCA8FC-8AEA-4DA0-A926-0BA8AA148540}"/>
              </a:ext>
            </a:extLst>
          </p:cNvPr>
          <p:cNvSpPr/>
          <p:nvPr/>
        </p:nvSpPr>
        <p:spPr>
          <a:xfrm>
            <a:off x="8305800" y="468341"/>
            <a:ext cx="7810563" cy="154304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6600" b="1" dirty="0">
                <a:solidFill>
                  <a:srgbClr val="750002"/>
                </a:solidFill>
                <a:latin typeface="Twinkl" pitchFamily="2" charset="77"/>
              </a:rPr>
              <a:t>No.1 </a:t>
            </a:r>
            <a:r>
              <a:rPr lang="en-US" sz="6000" b="1" dirty="0">
                <a:solidFill>
                  <a:schemeClr val="bg1"/>
                </a:solidFill>
                <a:latin typeface="Twinkl" pitchFamily="2" charset="77"/>
              </a:rPr>
              <a:t>Fin de la </a:t>
            </a:r>
            <a:r>
              <a:rPr lang="en-US" sz="6000" b="1" dirty="0" err="1">
                <a:solidFill>
                  <a:schemeClr val="bg1"/>
                </a:solidFill>
                <a:latin typeface="Twinkl" pitchFamily="2" charset="77"/>
              </a:rPr>
              <a:t>Pobreza</a:t>
            </a:r>
            <a:endParaRPr lang="en-US" sz="6000" b="1" dirty="0">
              <a:solidFill>
                <a:schemeClr val="bg1"/>
              </a:solidFill>
              <a:latin typeface="Twinkl" pitchFamily="2" charset="77"/>
            </a:endParaRPr>
          </a:p>
        </p:txBody>
      </p:sp>
      <p:sp>
        <p:nvSpPr>
          <p:cNvPr id="23" name="Google Shape;247;p2">
            <a:extLst>
              <a:ext uri="{FF2B5EF4-FFF2-40B4-BE49-F238E27FC236}">
                <a16:creationId xmlns:a16="http://schemas.microsoft.com/office/drawing/2014/main" id="{3B527F3D-2E7A-4E6A-9309-DEE8D1D09510}"/>
              </a:ext>
            </a:extLst>
          </p:cNvPr>
          <p:cNvSpPr txBox="1"/>
          <p:nvPr/>
        </p:nvSpPr>
        <p:spPr>
          <a:xfrm>
            <a:off x="8700993" y="2677086"/>
            <a:ext cx="7433674" cy="59119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08000" tIns="108000" rIns="0" bIns="108000" anchor="t" anchorCtr="0">
            <a:spAutoFit/>
          </a:bodyPr>
          <a:lstStyle/>
          <a:p>
            <a:endParaRPr lang="es-MX" sz="1800" dirty="0"/>
          </a:p>
          <a:p>
            <a:r>
              <a:rPr lang="es-MX" sz="4400" dirty="0"/>
              <a:t>El objetivo de la ONU para el año 2030, es erradicar esta tremenda realidad y luchar para que puedan disfrutar de las necesidades básicas de cualquier ser humano como son la salud, el acceso al agua y la educación.</a:t>
            </a:r>
            <a:endParaRPr lang="en-US" sz="4400" dirty="0">
              <a:solidFill>
                <a:schemeClr val="dk1"/>
              </a:solidFill>
              <a:latin typeface="Twinkl" pitchFamily="2" charset="77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92C4EE-9129-4A46-B9AC-7665F2C6E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93" y="2181976"/>
            <a:ext cx="7910607" cy="4757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2379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1">
            <a:extLst>
              <a:ext uri="{FF2B5EF4-FFF2-40B4-BE49-F238E27FC236}">
                <a16:creationId xmlns:a16="http://schemas.microsoft.com/office/drawing/2014/main" id="{91CCA8FC-8AEA-4DA0-A926-0BA8AA148540}"/>
              </a:ext>
            </a:extLst>
          </p:cNvPr>
          <p:cNvSpPr/>
          <p:nvPr/>
        </p:nvSpPr>
        <p:spPr>
          <a:xfrm>
            <a:off x="8305800" y="468341"/>
            <a:ext cx="7810563" cy="154304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6600" b="1" dirty="0">
                <a:solidFill>
                  <a:srgbClr val="750002"/>
                </a:solidFill>
                <a:latin typeface="Twinkl" pitchFamily="2" charset="77"/>
              </a:rPr>
              <a:t>No.2 </a:t>
            </a:r>
            <a:r>
              <a:rPr lang="en-US" sz="8000" b="1" dirty="0">
                <a:solidFill>
                  <a:schemeClr val="bg1"/>
                </a:solidFill>
                <a:latin typeface="Twinkl" pitchFamily="2" charset="77"/>
              </a:rPr>
              <a:t>Cero </a:t>
            </a:r>
            <a:r>
              <a:rPr lang="en-US" sz="8000" b="1" dirty="0" err="1">
                <a:solidFill>
                  <a:schemeClr val="bg1"/>
                </a:solidFill>
                <a:latin typeface="Twinkl" pitchFamily="2" charset="77"/>
              </a:rPr>
              <a:t>Hambre</a:t>
            </a:r>
            <a:endParaRPr lang="en-US" sz="6000" b="1" dirty="0">
              <a:solidFill>
                <a:schemeClr val="bg1"/>
              </a:solidFill>
              <a:latin typeface="Twinkl" pitchFamily="2" charset="77"/>
            </a:endParaRPr>
          </a:p>
        </p:txBody>
      </p:sp>
      <p:sp>
        <p:nvSpPr>
          <p:cNvPr id="23" name="Google Shape;247;p2">
            <a:extLst>
              <a:ext uri="{FF2B5EF4-FFF2-40B4-BE49-F238E27FC236}">
                <a16:creationId xmlns:a16="http://schemas.microsoft.com/office/drawing/2014/main" id="{3B527F3D-2E7A-4E6A-9309-DEE8D1D09510}"/>
              </a:ext>
            </a:extLst>
          </p:cNvPr>
          <p:cNvSpPr txBox="1"/>
          <p:nvPr/>
        </p:nvSpPr>
        <p:spPr>
          <a:xfrm>
            <a:off x="8700992" y="2677086"/>
            <a:ext cx="8367807" cy="51425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08000" tIns="108000" rIns="0" bIns="108000" anchor="t" anchorCtr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s-MX" sz="4000" dirty="0"/>
              <a:t>En nuestro planeta disponemos de alimentos suficientes para dar de comer a todo el mundo. </a:t>
            </a:r>
            <a:r>
              <a:rPr lang="es-MX" sz="4000" i="1" dirty="0"/>
              <a:t>Lamentablemente, las guerras, la codicia, el desperdicio y la destrucción del medio ambiente repercuten también en la alimentación.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92C4EE-9129-4A46-B9AC-7665F2C6E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93" y="2181976"/>
            <a:ext cx="7910607" cy="4757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681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1">
            <a:extLst>
              <a:ext uri="{FF2B5EF4-FFF2-40B4-BE49-F238E27FC236}">
                <a16:creationId xmlns:a16="http://schemas.microsoft.com/office/drawing/2014/main" id="{91CCA8FC-8AEA-4DA0-A926-0BA8AA148540}"/>
              </a:ext>
            </a:extLst>
          </p:cNvPr>
          <p:cNvSpPr/>
          <p:nvPr/>
        </p:nvSpPr>
        <p:spPr>
          <a:xfrm>
            <a:off x="1428792" y="276225"/>
            <a:ext cx="9982200" cy="154304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6600" b="1" dirty="0">
                <a:solidFill>
                  <a:srgbClr val="750002"/>
                </a:solidFill>
                <a:latin typeface="Twinkl" pitchFamily="2" charset="77"/>
              </a:rPr>
              <a:t>No.3 </a:t>
            </a:r>
            <a:r>
              <a:rPr lang="en-US" sz="8000" b="1" dirty="0" err="1">
                <a:solidFill>
                  <a:schemeClr val="bg1"/>
                </a:solidFill>
                <a:latin typeface="Twinkl" pitchFamily="2" charset="77"/>
              </a:rPr>
              <a:t>Salud</a:t>
            </a:r>
            <a:r>
              <a:rPr lang="en-US" sz="8000" b="1" dirty="0">
                <a:solidFill>
                  <a:schemeClr val="bg1"/>
                </a:solidFill>
                <a:latin typeface="Twinkl" pitchFamily="2" charset="77"/>
              </a:rPr>
              <a:t> y  </a:t>
            </a:r>
            <a:r>
              <a:rPr lang="en-US" sz="8000" b="1" dirty="0" err="1">
                <a:solidFill>
                  <a:schemeClr val="bg1"/>
                </a:solidFill>
                <a:latin typeface="Twinkl" pitchFamily="2" charset="77"/>
              </a:rPr>
              <a:t>bienestar</a:t>
            </a:r>
            <a:r>
              <a:rPr lang="en-US" sz="8000" b="1" dirty="0">
                <a:solidFill>
                  <a:schemeClr val="bg1"/>
                </a:solidFill>
                <a:latin typeface="Twinkl" pitchFamily="2" charset="77"/>
              </a:rPr>
              <a:t>.</a:t>
            </a:r>
            <a:endParaRPr lang="en-US" sz="6000" b="1" dirty="0">
              <a:solidFill>
                <a:schemeClr val="bg1"/>
              </a:solidFill>
              <a:latin typeface="Twinkl" pitchFamily="2" charset="77"/>
            </a:endParaRPr>
          </a:p>
        </p:txBody>
      </p:sp>
      <p:sp>
        <p:nvSpPr>
          <p:cNvPr id="23" name="Google Shape;247;p2">
            <a:extLst>
              <a:ext uri="{FF2B5EF4-FFF2-40B4-BE49-F238E27FC236}">
                <a16:creationId xmlns:a16="http://schemas.microsoft.com/office/drawing/2014/main" id="{3B527F3D-2E7A-4E6A-9309-DEE8D1D09510}"/>
              </a:ext>
            </a:extLst>
          </p:cNvPr>
          <p:cNvSpPr txBox="1"/>
          <p:nvPr/>
        </p:nvSpPr>
        <p:spPr>
          <a:xfrm>
            <a:off x="7924607" y="1969474"/>
            <a:ext cx="8576354" cy="68660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08000" tIns="108000" rIns="0" bIns="108000" anchor="t" anchorCtr="0">
            <a:spAutoFit/>
          </a:bodyPr>
          <a:lstStyle/>
          <a:p>
            <a:pPr marL="457200" lvl="0" indent="-457200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Reducir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y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prevenir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las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muertes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de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recién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nacidos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bebés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y sus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madres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. </a:t>
            </a:r>
            <a:endParaRPr lang="en-US" sz="2800" dirty="0">
              <a:latin typeface="Twinkl" pitchFamily="2" charset="77"/>
            </a:endParaRPr>
          </a:p>
          <a:p>
            <a:pPr marL="457200" lvl="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dk1"/>
              </a:solidFill>
              <a:latin typeface="Twinkl" pitchFamily="2" charset="77"/>
            </a:endParaRPr>
          </a:p>
          <a:p>
            <a:pPr marL="457200" lvl="0" indent="-457200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Acabar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con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epidemias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como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el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sida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y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otras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enfermedades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como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la hepatitis o el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cólera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.</a:t>
            </a:r>
            <a:endParaRPr lang="en-US" sz="2800" dirty="0">
              <a:latin typeface="Twinkl" pitchFamily="2" charset="77"/>
            </a:endParaRPr>
          </a:p>
          <a:p>
            <a:pPr marL="571500" lvl="0" indent="-457200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dk1"/>
              </a:solidFill>
              <a:latin typeface="Twinkl" pitchFamily="2" charset="77"/>
            </a:endParaRPr>
          </a:p>
          <a:p>
            <a:pPr marL="457200" lvl="0" indent="-457200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Educar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a las personas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sobre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problemas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de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salud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mental,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alcoholismo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y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abuso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de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drogas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. </a:t>
            </a:r>
            <a:endParaRPr lang="en-US" sz="2800" dirty="0">
              <a:latin typeface="Twinkl" pitchFamily="2" charset="77"/>
            </a:endParaRPr>
          </a:p>
          <a:p>
            <a:pPr marL="571500" lvl="0" indent="-457200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dk1"/>
              </a:solidFill>
              <a:latin typeface="Twinkl" pitchFamily="2" charset="77"/>
            </a:endParaRPr>
          </a:p>
          <a:p>
            <a:pPr marL="457200" lvl="0" indent="-457200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Proporcionar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información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sobre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educación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sexual,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planificación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familiar y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salud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reproductiva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.</a:t>
            </a:r>
            <a:endParaRPr lang="en-US" sz="2800" dirty="0">
              <a:latin typeface="Twinkl" pitchFamily="2" charset="77"/>
            </a:endParaRPr>
          </a:p>
          <a:p>
            <a:pPr marL="571500" lvl="0" indent="-457200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dk1"/>
              </a:solidFill>
              <a:latin typeface="Twinkl" pitchFamily="2" charset="77"/>
            </a:endParaRPr>
          </a:p>
          <a:p>
            <a:pPr marL="457200" lvl="0" indent="-457200"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Asegurar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que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todas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las personas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tengan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acceso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a la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salud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, la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atención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médica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vacunas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 y </a:t>
            </a:r>
            <a:r>
              <a:rPr lang="en-US" sz="2800" dirty="0" err="1">
                <a:solidFill>
                  <a:schemeClr val="dk1"/>
                </a:solidFill>
                <a:latin typeface="Twinkl" pitchFamily="2" charset="77"/>
              </a:rPr>
              <a:t>medicamentos</a:t>
            </a:r>
            <a:r>
              <a:rPr lang="en-US" sz="2800" dirty="0">
                <a:solidFill>
                  <a:schemeClr val="dk1"/>
                </a:solidFill>
                <a:latin typeface="Twinkl" pitchFamily="2" charset="77"/>
              </a:rPr>
              <a:t>.</a:t>
            </a:r>
            <a:endParaRPr lang="en-US" sz="2800" dirty="0">
              <a:latin typeface="Twinkl" pitchFamily="2" charset="7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s-MX" sz="40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6D6A1-9B24-4782-A8FB-640169A36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6065" y="3458638"/>
            <a:ext cx="7715208" cy="374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2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1">
            <a:extLst>
              <a:ext uri="{FF2B5EF4-FFF2-40B4-BE49-F238E27FC236}">
                <a16:creationId xmlns:a16="http://schemas.microsoft.com/office/drawing/2014/main" id="{91CCA8FC-8AEA-4DA0-A926-0BA8AA148540}"/>
              </a:ext>
            </a:extLst>
          </p:cNvPr>
          <p:cNvSpPr/>
          <p:nvPr/>
        </p:nvSpPr>
        <p:spPr>
          <a:xfrm>
            <a:off x="1428792" y="276225"/>
            <a:ext cx="9982200" cy="154304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6600" b="1" dirty="0">
                <a:solidFill>
                  <a:srgbClr val="750002"/>
                </a:solidFill>
                <a:latin typeface="Twinkl" pitchFamily="2" charset="77"/>
              </a:rPr>
              <a:t>No.4  </a:t>
            </a:r>
            <a:r>
              <a:rPr lang="en-US" sz="6600" b="1" dirty="0" err="1">
                <a:solidFill>
                  <a:srgbClr val="750002"/>
                </a:solidFill>
                <a:latin typeface="Twinkl" pitchFamily="2" charset="77"/>
              </a:rPr>
              <a:t>Educación</a:t>
            </a:r>
            <a:r>
              <a:rPr lang="en-US" sz="6600" b="1" dirty="0">
                <a:solidFill>
                  <a:srgbClr val="750002"/>
                </a:solidFill>
                <a:latin typeface="Twinkl" pitchFamily="2" charset="77"/>
              </a:rPr>
              <a:t> de Calidad</a:t>
            </a:r>
            <a:endParaRPr lang="en-US" sz="6000" b="1" dirty="0">
              <a:solidFill>
                <a:schemeClr val="bg1"/>
              </a:solidFill>
              <a:latin typeface="Twinkl" pitchFamily="2" charset="77"/>
            </a:endParaRPr>
          </a:p>
        </p:txBody>
      </p:sp>
      <p:pic>
        <p:nvPicPr>
          <p:cNvPr id="16" name="Google Shape;275;p6">
            <a:extLst>
              <a:ext uri="{FF2B5EF4-FFF2-40B4-BE49-F238E27FC236}">
                <a16:creationId xmlns:a16="http://schemas.microsoft.com/office/drawing/2014/main" id="{14B7AAD9-9B46-416B-9AD0-B8E61C1DD5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3076" y="1424043"/>
            <a:ext cx="8848266" cy="789616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3D25A5-4960-48B4-ABAC-B0DCEE67B315}"/>
              </a:ext>
            </a:extLst>
          </p:cNvPr>
          <p:cNvSpPr txBox="1"/>
          <p:nvPr/>
        </p:nvSpPr>
        <p:spPr>
          <a:xfrm>
            <a:off x="1890525" y="2212118"/>
            <a:ext cx="905873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3600" dirty="0"/>
              <a:t>Asegurar una educación gratuita e igualitaria para todas las personas.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3600" dirty="0"/>
              <a:t>Proporcionar más oportunidades de formación a la juventud y a las personas adultas para poder  conseguir mejores empleos.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3600" dirty="0"/>
              <a:t>Aumentar el número de docentes formados y cualificados y mejorar las instalaciones escolares.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3600" dirty="0"/>
              <a:t>Promover la educación para el desarrollo sostenible.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40143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1">
            <a:extLst>
              <a:ext uri="{FF2B5EF4-FFF2-40B4-BE49-F238E27FC236}">
                <a16:creationId xmlns:a16="http://schemas.microsoft.com/office/drawing/2014/main" id="{91CCA8FC-8AEA-4DA0-A926-0BA8AA148540}"/>
              </a:ext>
            </a:extLst>
          </p:cNvPr>
          <p:cNvSpPr/>
          <p:nvPr/>
        </p:nvSpPr>
        <p:spPr>
          <a:xfrm>
            <a:off x="3962400" y="399840"/>
            <a:ext cx="9982200" cy="154304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6600" b="1" dirty="0">
                <a:solidFill>
                  <a:srgbClr val="750002"/>
                </a:solidFill>
                <a:latin typeface="Twinkl" pitchFamily="2" charset="77"/>
              </a:rPr>
              <a:t>No.4  </a:t>
            </a:r>
            <a:r>
              <a:rPr lang="en-US" sz="6600" b="1" dirty="0" err="1">
                <a:solidFill>
                  <a:srgbClr val="750002"/>
                </a:solidFill>
                <a:latin typeface="Twinkl" pitchFamily="2" charset="77"/>
              </a:rPr>
              <a:t>Igualdad</a:t>
            </a:r>
            <a:r>
              <a:rPr lang="en-US" sz="6600" b="1" dirty="0">
                <a:solidFill>
                  <a:srgbClr val="750002"/>
                </a:solidFill>
                <a:latin typeface="Twinkl" pitchFamily="2" charset="77"/>
              </a:rPr>
              <a:t> de </a:t>
            </a:r>
            <a:r>
              <a:rPr lang="en-US" sz="6600" b="1" dirty="0" err="1">
                <a:solidFill>
                  <a:srgbClr val="750002"/>
                </a:solidFill>
                <a:latin typeface="Twinkl" pitchFamily="2" charset="77"/>
              </a:rPr>
              <a:t>género</a:t>
            </a:r>
            <a:r>
              <a:rPr lang="en-US" sz="6600" b="1" dirty="0">
                <a:solidFill>
                  <a:srgbClr val="750002"/>
                </a:solidFill>
                <a:latin typeface="Twinkl" pitchFamily="2" charset="77"/>
              </a:rPr>
              <a:t>.</a:t>
            </a:r>
            <a:endParaRPr lang="en-US" sz="6000" b="1" dirty="0">
              <a:solidFill>
                <a:schemeClr val="bg1"/>
              </a:solidFill>
              <a:latin typeface="Twinkl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3D25A5-4960-48B4-ABAC-B0DCEE67B315}"/>
              </a:ext>
            </a:extLst>
          </p:cNvPr>
          <p:cNvSpPr txBox="1"/>
          <p:nvPr/>
        </p:nvSpPr>
        <p:spPr>
          <a:xfrm>
            <a:off x="8440161" y="2469482"/>
            <a:ext cx="90587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4800" dirty="0"/>
              <a:t>El empoderamiento es fundamental para lidiar contra este problema.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4800" dirty="0"/>
              <a:t> Debemos luchar contra los prejuicios y luchar por una igualdad de oportunidades para todas las personas. Cada granito de arena, cuenta </a:t>
            </a:r>
            <a:endParaRPr lang="es-MX" sz="8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F334D9-3465-437E-9B96-E8431C53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1" y="2350540"/>
            <a:ext cx="7469612" cy="449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B180D2-6042-466F-B34D-6845CC2FB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984" y="61886"/>
            <a:ext cx="12912030" cy="96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3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472296"/>
            <a:ext cx="18288635" cy="3752215"/>
            <a:chOff x="-128" y="6472296"/>
            <a:chExt cx="18288635" cy="3752215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411832" y="6472296"/>
              <a:ext cx="1876425" cy="3752215"/>
            </a:xfrm>
            <a:custGeom>
              <a:avLst/>
              <a:gdLst/>
              <a:ahLst/>
              <a:cxnLst/>
              <a:rect l="l" t="t" r="r" b="b"/>
              <a:pathLst>
                <a:path w="1876425" h="3752215">
                  <a:moveTo>
                    <a:pt x="1876167" y="3752208"/>
                  </a:moveTo>
                  <a:lnTo>
                    <a:pt x="716607" y="3752208"/>
                  </a:lnTo>
                  <a:lnTo>
                    <a:pt x="0" y="1433215"/>
                  </a:lnTo>
                  <a:lnTo>
                    <a:pt x="1876167" y="0"/>
                  </a:lnTo>
                  <a:lnTo>
                    <a:pt x="1876167" y="3752208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7" name="object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46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78754" y="4367541"/>
            <a:ext cx="10301605" cy="999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010025">
              <a:lnSpc>
                <a:spcPct val="116500"/>
              </a:lnSpc>
              <a:spcBef>
                <a:spcPts val="95"/>
              </a:spcBef>
            </a:pPr>
            <a:r>
              <a:rPr sz="5850" spc="-450" dirty="0">
                <a:solidFill>
                  <a:srgbClr val="004AAC"/>
                </a:solidFill>
                <a:latin typeface="Arial Black"/>
                <a:cs typeface="Arial Black"/>
              </a:rPr>
              <a:t>T</a:t>
            </a:r>
            <a:r>
              <a:rPr lang="es-MX" sz="5850" spc="-450" dirty="0" err="1">
                <a:solidFill>
                  <a:srgbClr val="004AAC"/>
                </a:solidFill>
                <a:latin typeface="Arial Black"/>
                <a:cs typeface="Arial Black"/>
              </a:rPr>
              <a:t>aller</a:t>
            </a:r>
            <a:r>
              <a:rPr sz="5850" spc="-450" dirty="0">
                <a:solidFill>
                  <a:srgbClr val="004AAC"/>
                </a:solidFill>
                <a:latin typeface="Arial Black"/>
                <a:cs typeface="Arial Black"/>
              </a:rPr>
              <a:t>:</a:t>
            </a:r>
            <a:r>
              <a:rPr lang="es-MX" sz="5850" spc="-450" dirty="0">
                <a:solidFill>
                  <a:srgbClr val="004AAC"/>
                </a:solidFill>
                <a:latin typeface="Arial Black"/>
                <a:cs typeface="Arial Black"/>
              </a:rPr>
              <a:t> </a:t>
            </a: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0" name="object 1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8041" y="787351"/>
            <a:ext cx="5743574" cy="38290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22C19A-8872-4E27-B8A9-7EF3D4D4F166}"/>
              </a:ext>
            </a:extLst>
          </p:cNvPr>
          <p:cNvSpPr/>
          <p:nvPr/>
        </p:nvSpPr>
        <p:spPr>
          <a:xfrm>
            <a:off x="1407106" y="5140584"/>
            <a:ext cx="1607820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8000" spc="-45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s-MX" sz="4800" spc="-45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El Educador del Siglo XXI desde la NEM: </a:t>
            </a:r>
          </a:p>
          <a:p>
            <a:pPr algn="ctr"/>
            <a:r>
              <a:rPr lang="es-MX" sz="4800" spc="-45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Cuidado ambiental y Desarrollo Sostenible a través</a:t>
            </a:r>
          </a:p>
          <a:p>
            <a:pPr algn="ctr"/>
            <a:r>
              <a:rPr lang="es-MX" sz="4800" spc="-450" dirty="0">
                <a:solidFill>
                  <a:schemeClr val="tx2">
                    <a:lumMod val="75000"/>
                  </a:schemeClr>
                </a:solidFill>
                <a:latin typeface="Arial Black"/>
                <a:cs typeface="Arial Black"/>
              </a:rPr>
              <a:t> del fortalecimiento del tejido social.</a:t>
            </a:r>
          </a:p>
          <a:p>
            <a:pPr algn="ctr"/>
            <a:endParaRPr lang="en-US" sz="4800" b="0" cap="none" spc="0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48B28-9361-4A72-AD1A-8FED552D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559" y="195263"/>
            <a:ext cx="15659241" cy="932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8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C7CBE-F090-49F7-A49D-0DE683A94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684" y="77454"/>
            <a:ext cx="12452811" cy="93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E29AC33-7D8A-9845-A0DF-EC0DE151BBA0}"/>
              </a:ext>
            </a:extLst>
          </p:cNvPr>
          <p:cNvGrpSpPr/>
          <p:nvPr/>
        </p:nvGrpSpPr>
        <p:grpSpPr>
          <a:xfrm rot="2919859">
            <a:off x="7790316" y="4001724"/>
            <a:ext cx="18503462" cy="13083155"/>
            <a:chOff x="2652568" y="-621205"/>
            <a:chExt cx="12335641" cy="87221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427BA9-AA85-E54D-BCFB-21FBCEE7C680}"/>
                </a:ext>
              </a:extLst>
            </p:cNvPr>
            <p:cNvSpPr/>
            <p:nvPr/>
          </p:nvSpPr>
          <p:spPr>
            <a:xfrm>
              <a:off x="6599583" y="-621205"/>
              <a:ext cx="8388626" cy="8388626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977A7A-298E-3142-892E-99313F3D2870}"/>
                </a:ext>
              </a:extLst>
            </p:cNvPr>
            <p:cNvSpPr/>
            <p:nvPr/>
          </p:nvSpPr>
          <p:spPr>
            <a:xfrm>
              <a:off x="5405696" y="-621205"/>
              <a:ext cx="8388626" cy="8388626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7B653E-E2E3-6044-8D45-F6753A19CB81}"/>
                </a:ext>
              </a:extLst>
            </p:cNvPr>
            <p:cNvSpPr/>
            <p:nvPr/>
          </p:nvSpPr>
          <p:spPr>
            <a:xfrm>
              <a:off x="4046960" y="-327485"/>
              <a:ext cx="8388626" cy="8388626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3F29FE-C63F-FD47-A587-F41E388014AA}"/>
                </a:ext>
              </a:extLst>
            </p:cNvPr>
            <p:cNvSpPr/>
            <p:nvPr/>
          </p:nvSpPr>
          <p:spPr>
            <a:xfrm>
              <a:off x="2652568" y="-287728"/>
              <a:ext cx="8388626" cy="8388626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E8E8258-A4E5-45EC-BBEE-B5452E2A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0"/>
            <a:ext cx="14630400" cy="96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36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DB3132-560C-408F-A0A0-337F118A9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263" y="328947"/>
            <a:ext cx="12452811" cy="93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A4D5FE-92DE-4EA5-923A-65BEF10D2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489" y="129484"/>
            <a:ext cx="13494827" cy="91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26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357F8-780B-4B41-A4A8-0FE13FB6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336" y="-51444"/>
            <a:ext cx="13085183" cy="93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42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F01AA3-723C-4FEF-86FF-E2B442839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559" y="337144"/>
            <a:ext cx="13568888" cy="89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5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5989EA-FA59-485E-87E5-26BC8C35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130" y="249106"/>
            <a:ext cx="15308977" cy="94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04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7A77C0-FB02-4294-841A-8164AE082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558" y="276983"/>
            <a:ext cx="14287641" cy="93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4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C66113-9453-4EF4-A82D-45481AA89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053" y="140201"/>
            <a:ext cx="14873557" cy="95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201963" y="8548687"/>
            <a:ext cx="3086100" cy="1543050"/>
          </a:xfrm>
          <a:custGeom>
            <a:avLst/>
            <a:gdLst/>
            <a:ahLst/>
            <a:cxnLst/>
            <a:rect l="l" t="t" r="r" b="b"/>
            <a:pathLst>
              <a:path w="3086100" h="1543050">
                <a:moveTo>
                  <a:pt x="771524" y="0"/>
                </a:moveTo>
                <a:lnTo>
                  <a:pt x="3086099" y="0"/>
                </a:lnTo>
                <a:lnTo>
                  <a:pt x="3086099" y="1543049"/>
                </a:lnTo>
                <a:lnTo>
                  <a:pt x="771524" y="1543049"/>
                </a:lnTo>
                <a:lnTo>
                  <a:pt x="0" y="771524"/>
                </a:lnTo>
                <a:lnTo>
                  <a:pt x="771524" y="0"/>
                </a:lnTo>
                <a:close/>
              </a:path>
            </a:pathLst>
          </a:custGeom>
          <a:solidFill>
            <a:srgbClr val="333A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46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12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635" algn="ctr">
              <a:lnSpc>
                <a:spcPct val="100000"/>
              </a:lnSpc>
              <a:spcBef>
                <a:spcPts val="90"/>
              </a:spcBef>
            </a:pPr>
            <a:r>
              <a:rPr lang="es-MX" sz="5850" dirty="0">
                <a:latin typeface="Arial Black"/>
                <a:cs typeface="Arial Black"/>
              </a:rPr>
              <a:t>Estructura del taller:</a:t>
            </a:r>
            <a:endParaRPr sz="5850" dirty="0">
              <a:latin typeface="Arial Black"/>
              <a:cs typeface="Arial Black"/>
            </a:endParaRPr>
          </a:p>
        </p:txBody>
      </p:sp>
      <p:pic>
        <p:nvPicPr>
          <p:cNvPr id="9" name="object 9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8111" y="460299"/>
            <a:ext cx="2495549" cy="2714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14BAC-2D5D-43B8-A146-C347F12E00C7}"/>
              </a:ext>
            </a:extLst>
          </p:cNvPr>
          <p:cNvSpPr txBox="1"/>
          <p:nvPr/>
        </p:nvSpPr>
        <p:spPr>
          <a:xfrm>
            <a:off x="495300" y="2600850"/>
            <a:ext cx="17297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Presentación de facilitador.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Bienvenida y evaluación.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Temas: </a:t>
            </a:r>
          </a:p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    1.- La Confluencia entre sostenibilidad, Educación y la NEM.</a:t>
            </a:r>
          </a:p>
          <a:p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    2.- Herramientas pedagógicas y estrategia para la acción desde la NEM.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Análisis de casos.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Desarrollo de propuestas de intervención y socialización.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 Cierre y retroalimentación.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FD8989-C6EC-4FFC-A3B5-5BB264C90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902" y="112254"/>
            <a:ext cx="14535016" cy="954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4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7461AD-1A70-4398-AA07-084BB7AA4EDF}"/>
              </a:ext>
            </a:extLst>
          </p:cNvPr>
          <p:cNvSpPr txBox="1"/>
          <p:nvPr/>
        </p:nvSpPr>
        <p:spPr>
          <a:xfrm>
            <a:off x="1743710" y="276225"/>
            <a:ext cx="15878678" cy="1021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Agenda 2030 </a:t>
            </a:r>
          </a:p>
          <a:p>
            <a:pPr algn="ctr"/>
            <a:r>
              <a:rPr lang="es-MX" sz="3200" dirty="0">
                <a:hlinkClick r:id="rId4"/>
              </a:rPr>
              <a:t>https://www.twinkl.com.mx/go/resource/cuestionario-agenda-2030-es-t-1662644355</a:t>
            </a:r>
            <a:endParaRPr lang="es-MX" sz="3200" dirty="0"/>
          </a:p>
          <a:p>
            <a:pPr algn="ctr"/>
            <a:endParaRPr lang="es-MX" sz="3200" dirty="0"/>
          </a:p>
          <a:p>
            <a:pPr algn="ctr"/>
            <a:r>
              <a:rPr lang="es-MX" sz="3200" dirty="0"/>
              <a:t>Preguntas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MX" sz="3200" dirty="0"/>
              <a:t>¿Quién ha creado la Agenda 2030? </a:t>
            </a:r>
          </a:p>
          <a:p>
            <a:pPr marL="342900" indent="-342900">
              <a:buFont typeface="+mj-lt"/>
              <a:buAutoNum type="arabicPeriod"/>
            </a:pPr>
            <a:endParaRPr lang="es-MX" sz="3200" dirty="0"/>
          </a:p>
          <a:p>
            <a:pPr marL="342900" indent="-342900">
              <a:buFont typeface="+mj-lt"/>
              <a:buAutoNum type="arabicPeriod"/>
            </a:pPr>
            <a:r>
              <a:rPr lang="es-MX" sz="3200" dirty="0"/>
              <a:t>¿Cuáles son los ejes principales? </a:t>
            </a:r>
          </a:p>
          <a:p>
            <a:pPr marL="342900" indent="-342900">
              <a:buFont typeface="+mj-lt"/>
              <a:buAutoNum type="arabicPeriod"/>
            </a:pPr>
            <a:endParaRPr lang="es-MX" sz="3200" dirty="0"/>
          </a:p>
          <a:p>
            <a:pPr marL="342900" indent="-342900">
              <a:buFont typeface="+mj-lt"/>
              <a:buAutoNum type="arabicPeriod"/>
            </a:pPr>
            <a:r>
              <a:rPr lang="es-MX" sz="3200" dirty="0"/>
              <a:t>¿Qué son los ODS? ¿Cuántos hay? </a:t>
            </a:r>
          </a:p>
          <a:p>
            <a:pPr marL="342900" indent="-342900">
              <a:buFont typeface="+mj-lt"/>
              <a:buAutoNum type="arabicPeriod"/>
            </a:pPr>
            <a:endParaRPr lang="es-MX" sz="3200" dirty="0"/>
          </a:p>
          <a:p>
            <a:pPr marL="342900" indent="-342900">
              <a:buFont typeface="+mj-lt"/>
              <a:buAutoNum type="arabicPeriod"/>
            </a:pPr>
            <a:r>
              <a:rPr lang="es-MX" sz="3200" dirty="0"/>
              <a:t>¿Podrías explicar qué es lo que se comenta en el Objetivo número 4?    Utiliza tus propias palabras. </a:t>
            </a:r>
          </a:p>
          <a:p>
            <a:pPr marL="342900" indent="-342900">
              <a:buFont typeface="+mj-lt"/>
              <a:buAutoNum type="arabicPeriod"/>
            </a:pPr>
            <a:endParaRPr lang="es-MX" sz="3200" dirty="0"/>
          </a:p>
          <a:p>
            <a:pPr marL="342900" indent="-342900">
              <a:buFont typeface="+mj-lt"/>
              <a:buAutoNum type="arabicPeriod"/>
            </a:pPr>
            <a:r>
              <a:rPr lang="es-MX" sz="3200" dirty="0"/>
              <a:t>¿A qué se refiere el texto cuando comenta “un consumo y producción responsable? </a:t>
            </a:r>
          </a:p>
          <a:p>
            <a:pPr marL="342900" indent="-342900">
              <a:buFont typeface="+mj-lt"/>
              <a:buAutoNum type="arabicPeriod"/>
            </a:pPr>
            <a:endParaRPr lang="es-MX" sz="3200" dirty="0"/>
          </a:p>
          <a:p>
            <a:pPr marL="342900" indent="-342900">
              <a:buFont typeface="+mj-lt"/>
              <a:buAutoNum type="arabicPeriod"/>
            </a:pPr>
            <a:r>
              <a:rPr lang="es-MX" sz="3200" dirty="0"/>
              <a:t>Explica otras actividades para llevar a cabo el objetivo </a:t>
            </a:r>
          </a:p>
          <a:p>
            <a:pPr marL="342900" indent="-342900">
              <a:buFont typeface="+mj-lt"/>
              <a:buAutoNum type="arabicPeriod"/>
            </a:pPr>
            <a:endParaRPr lang="es-MX" sz="3200" dirty="0"/>
          </a:p>
          <a:p>
            <a:pPr marL="342900" indent="-342900">
              <a:buFont typeface="+mj-lt"/>
              <a:buAutoNum type="arabicPeriod"/>
            </a:pPr>
            <a:r>
              <a:rPr lang="es-MX" sz="3200" dirty="0"/>
              <a:t>Elige un objetivo y haz una breve reflexión sobre él. </a:t>
            </a:r>
            <a:r>
              <a:rPr lang="es-MX" sz="3200" dirty="0">
                <a:hlinkClick r:id="rId4"/>
              </a:rPr>
              <a:t>https://www.twinkl.com.mx/go/resource/cuestionario-agenda-2030-es-t-1662644355</a:t>
            </a:r>
            <a:endParaRPr lang="es-MX" sz="3200" dirty="0"/>
          </a:p>
          <a:p>
            <a:pPr marL="342900" indent="-342900">
              <a:buFont typeface="+mj-lt"/>
              <a:buAutoNum type="arabicPeriod"/>
            </a:pPr>
            <a:endParaRPr lang="es-MX" sz="32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36236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871855" y="260105"/>
            <a:ext cx="1699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dirty="0">
                <a:latin typeface="Arial" panose="020B0604020202020204" pitchFamily="34" charset="0"/>
                <a:cs typeface="Arial" panose="020B0604020202020204" pitchFamily="34" charset="0"/>
              </a:rPr>
              <a:t>2.- Herramientas pedagógicas y estrategia para la acción desde la  NEM.</a:t>
            </a:r>
          </a:p>
        </p:txBody>
      </p:sp>
    </p:spTree>
    <p:extLst>
      <p:ext uri="{BB962C8B-B14F-4D97-AF65-F5344CB8AC3E}">
        <p14:creationId xmlns:p14="http://schemas.microsoft.com/office/powerpoint/2010/main" val="3546491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9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C7BA-3BAB-4C27-B414-87A6ECCF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7F57E-AA03-4682-939D-AA0ED627F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505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82693" y="7671291"/>
            <a:ext cx="2305685" cy="2553335"/>
          </a:xfrm>
          <a:custGeom>
            <a:avLst/>
            <a:gdLst/>
            <a:ahLst/>
            <a:cxnLst/>
            <a:rect l="l" t="t" r="r" b="b"/>
            <a:pathLst>
              <a:path w="2305684" h="2553334">
                <a:moveTo>
                  <a:pt x="1276606" y="2553213"/>
                </a:moveTo>
                <a:lnTo>
                  <a:pt x="1228746" y="2552332"/>
                </a:lnTo>
                <a:lnTo>
                  <a:pt x="1181331" y="2549711"/>
                </a:lnTo>
                <a:lnTo>
                  <a:pt x="1134391" y="2545380"/>
                </a:lnTo>
                <a:lnTo>
                  <a:pt x="1087958" y="2539371"/>
                </a:lnTo>
                <a:lnTo>
                  <a:pt x="1042062" y="2531714"/>
                </a:lnTo>
                <a:lnTo>
                  <a:pt x="996734" y="2522439"/>
                </a:lnTo>
                <a:lnTo>
                  <a:pt x="952005" y="2511578"/>
                </a:lnTo>
                <a:lnTo>
                  <a:pt x="907905" y="2499162"/>
                </a:lnTo>
                <a:lnTo>
                  <a:pt x="864466" y="2485222"/>
                </a:lnTo>
                <a:lnTo>
                  <a:pt x="821718" y="2469788"/>
                </a:lnTo>
                <a:lnTo>
                  <a:pt x="779693" y="2452891"/>
                </a:lnTo>
                <a:lnTo>
                  <a:pt x="738421" y="2434562"/>
                </a:lnTo>
                <a:lnTo>
                  <a:pt x="697933" y="2414832"/>
                </a:lnTo>
                <a:lnTo>
                  <a:pt x="658259" y="2393731"/>
                </a:lnTo>
                <a:lnTo>
                  <a:pt x="619432" y="2371292"/>
                </a:lnTo>
                <a:lnTo>
                  <a:pt x="581480" y="2347543"/>
                </a:lnTo>
                <a:lnTo>
                  <a:pt x="544437" y="2322518"/>
                </a:lnTo>
                <a:lnTo>
                  <a:pt x="508331" y="2296245"/>
                </a:lnTo>
                <a:lnTo>
                  <a:pt x="473195" y="2268756"/>
                </a:lnTo>
                <a:lnTo>
                  <a:pt x="439058" y="2240083"/>
                </a:lnTo>
                <a:lnTo>
                  <a:pt x="405953" y="2210255"/>
                </a:lnTo>
                <a:lnTo>
                  <a:pt x="373909" y="2179303"/>
                </a:lnTo>
                <a:lnTo>
                  <a:pt x="342958" y="2147259"/>
                </a:lnTo>
                <a:lnTo>
                  <a:pt x="313130" y="2114154"/>
                </a:lnTo>
                <a:lnTo>
                  <a:pt x="284456" y="2080017"/>
                </a:lnTo>
                <a:lnTo>
                  <a:pt x="256967" y="2044881"/>
                </a:lnTo>
                <a:lnTo>
                  <a:pt x="230695" y="2008775"/>
                </a:lnTo>
                <a:lnTo>
                  <a:pt x="205669" y="1971732"/>
                </a:lnTo>
                <a:lnTo>
                  <a:pt x="181921" y="1933781"/>
                </a:lnTo>
                <a:lnTo>
                  <a:pt x="159481" y="1894953"/>
                </a:lnTo>
                <a:lnTo>
                  <a:pt x="138381" y="1855279"/>
                </a:lnTo>
                <a:lnTo>
                  <a:pt x="118651" y="1814791"/>
                </a:lnTo>
                <a:lnTo>
                  <a:pt x="100322" y="1773519"/>
                </a:lnTo>
                <a:lnTo>
                  <a:pt x="83425" y="1731494"/>
                </a:lnTo>
                <a:lnTo>
                  <a:pt x="67990" y="1688746"/>
                </a:lnTo>
                <a:lnTo>
                  <a:pt x="54050" y="1645307"/>
                </a:lnTo>
                <a:lnTo>
                  <a:pt x="41634" y="1601207"/>
                </a:lnTo>
                <a:lnTo>
                  <a:pt x="30773" y="1556478"/>
                </a:lnTo>
                <a:lnTo>
                  <a:pt x="21499" y="1511150"/>
                </a:lnTo>
                <a:lnTo>
                  <a:pt x="13841" y="1465254"/>
                </a:lnTo>
                <a:lnTo>
                  <a:pt x="7832" y="1418820"/>
                </a:lnTo>
                <a:lnTo>
                  <a:pt x="3501" y="1371881"/>
                </a:lnTo>
                <a:lnTo>
                  <a:pt x="880" y="1324466"/>
                </a:lnTo>
                <a:lnTo>
                  <a:pt x="0" y="1276606"/>
                </a:lnTo>
                <a:lnTo>
                  <a:pt x="880" y="1228747"/>
                </a:lnTo>
                <a:lnTo>
                  <a:pt x="3501" y="1181331"/>
                </a:lnTo>
                <a:lnTo>
                  <a:pt x="7832" y="1134392"/>
                </a:lnTo>
                <a:lnTo>
                  <a:pt x="13841" y="1087959"/>
                </a:lnTo>
                <a:lnTo>
                  <a:pt x="21499" y="1042062"/>
                </a:lnTo>
                <a:lnTo>
                  <a:pt x="30773" y="996734"/>
                </a:lnTo>
                <a:lnTo>
                  <a:pt x="41634" y="952005"/>
                </a:lnTo>
                <a:lnTo>
                  <a:pt x="54050" y="907905"/>
                </a:lnTo>
                <a:lnTo>
                  <a:pt x="67990" y="864466"/>
                </a:lnTo>
                <a:lnTo>
                  <a:pt x="83425" y="821719"/>
                </a:lnTo>
                <a:lnTo>
                  <a:pt x="100322" y="779693"/>
                </a:lnTo>
                <a:lnTo>
                  <a:pt x="118651" y="738421"/>
                </a:lnTo>
                <a:lnTo>
                  <a:pt x="138381" y="697933"/>
                </a:lnTo>
                <a:lnTo>
                  <a:pt x="159481" y="658259"/>
                </a:lnTo>
                <a:lnTo>
                  <a:pt x="181921" y="619432"/>
                </a:lnTo>
                <a:lnTo>
                  <a:pt x="205669" y="581481"/>
                </a:lnTo>
                <a:lnTo>
                  <a:pt x="230695" y="544437"/>
                </a:lnTo>
                <a:lnTo>
                  <a:pt x="256967" y="508331"/>
                </a:lnTo>
                <a:lnTo>
                  <a:pt x="284456" y="473195"/>
                </a:lnTo>
                <a:lnTo>
                  <a:pt x="313130" y="439058"/>
                </a:lnTo>
                <a:lnTo>
                  <a:pt x="342958" y="405953"/>
                </a:lnTo>
                <a:lnTo>
                  <a:pt x="373909" y="373909"/>
                </a:lnTo>
                <a:lnTo>
                  <a:pt x="405953" y="342958"/>
                </a:lnTo>
                <a:lnTo>
                  <a:pt x="439058" y="313130"/>
                </a:lnTo>
                <a:lnTo>
                  <a:pt x="473195" y="284456"/>
                </a:lnTo>
                <a:lnTo>
                  <a:pt x="508331" y="256967"/>
                </a:lnTo>
                <a:lnTo>
                  <a:pt x="544437" y="230695"/>
                </a:lnTo>
                <a:lnTo>
                  <a:pt x="581480" y="205669"/>
                </a:lnTo>
                <a:lnTo>
                  <a:pt x="619432" y="181921"/>
                </a:lnTo>
                <a:lnTo>
                  <a:pt x="658259" y="159481"/>
                </a:lnTo>
                <a:lnTo>
                  <a:pt x="697933" y="138381"/>
                </a:lnTo>
                <a:lnTo>
                  <a:pt x="738421" y="118651"/>
                </a:lnTo>
                <a:lnTo>
                  <a:pt x="779693" y="100322"/>
                </a:lnTo>
                <a:lnTo>
                  <a:pt x="821718" y="83425"/>
                </a:lnTo>
                <a:lnTo>
                  <a:pt x="864466" y="67990"/>
                </a:lnTo>
                <a:lnTo>
                  <a:pt x="907905" y="54050"/>
                </a:lnTo>
                <a:lnTo>
                  <a:pt x="952005" y="41634"/>
                </a:lnTo>
                <a:lnTo>
                  <a:pt x="996734" y="30773"/>
                </a:lnTo>
                <a:lnTo>
                  <a:pt x="1042062" y="21499"/>
                </a:lnTo>
                <a:lnTo>
                  <a:pt x="1087958" y="13841"/>
                </a:lnTo>
                <a:lnTo>
                  <a:pt x="1134391" y="7832"/>
                </a:lnTo>
                <a:lnTo>
                  <a:pt x="1181331" y="3501"/>
                </a:lnTo>
                <a:lnTo>
                  <a:pt x="1228746" y="880"/>
                </a:lnTo>
                <a:lnTo>
                  <a:pt x="1276606" y="0"/>
                </a:lnTo>
                <a:lnTo>
                  <a:pt x="1324465" y="880"/>
                </a:lnTo>
                <a:lnTo>
                  <a:pt x="1371880" y="3501"/>
                </a:lnTo>
                <a:lnTo>
                  <a:pt x="1418820" y="7832"/>
                </a:lnTo>
                <a:lnTo>
                  <a:pt x="1465253" y="13841"/>
                </a:lnTo>
                <a:lnTo>
                  <a:pt x="1511149" y="21499"/>
                </a:lnTo>
                <a:lnTo>
                  <a:pt x="1556478" y="30773"/>
                </a:lnTo>
                <a:lnTo>
                  <a:pt x="1601207" y="41634"/>
                </a:lnTo>
                <a:lnTo>
                  <a:pt x="1645307" y="54050"/>
                </a:lnTo>
                <a:lnTo>
                  <a:pt x="1688746" y="67990"/>
                </a:lnTo>
                <a:lnTo>
                  <a:pt x="1731493" y="83425"/>
                </a:lnTo>
                <a:lnTo>
                  <a:pt x="1773519" y="100322"/>
                </a:lnTo>
                <a:lnTo>
                  <a:pt x="1814791" y="118651"/>
                </a:lnTo>
                <a:lnTo>
                  <a:pt x="1855279" y="138381"/>
                </a:lnTo>
                <a:lnTo>
                  <a:pt x="1894953" y="159481"/>
                </a:lnTo>
                <a:lnTo>
                  <a:pt x="1933780" y="181921"/>
                </a:lnTo>
                <a:lnTo>
                  <a:pt x="1971732" y="205669"/>
                </a:lnTo>
                <a:lnTo>
                  <a:pt x="2008775" y="230695"/>
                </a:lnTo>
                <a:lnTo>
                  <a:pt x="2044881" y="256967"/>
                </a:lnTo>
                <a:lnTo>
                  <a:pt x="2080017" y="284456"/>
                </a:lnTo>
                <a:lnTo>
                  <a:pt x="2114154" y="313130"/>
                </a:lnTo>
                <a:lnTo>
                  <a:pt x="2147259" y="342958"/>
                </a:lnTo>
                <a:lnTo>
                  <a:pt x="2179303" y="373909"/>
                </a:lnTo>
                <a:lnTo>
                  <a:pt x="2210255" y="405953"/>
                </a:lnTo>
                <a:lnTo>
                  <a:pt x="2240083" y="439058"/>
                </a:lnTo>
                <a:lnTo>
                  <a:pt x="2268756" y="473195"/>
                </a:lnTo>
                <a:lnTo>
                  <a:pt x="2296245" y="508331"/>
                </a:lnTo>
                <a:lnTo>
                  <a:pt x="2305307" y="520785"/>
                </a:lnTo>
                <a:lnTo>
                  <a:pt x="2305307" y="2032427"/>
                </a:lnTo>
                <a:lnTo>
                  <a:pt x="2268756" y="2080017"/>
                </a:lnTo>
                <a:lnTo>
                  <a:pt x="2240083" y="2114154"/>
                </a:lnTo>
                <a:lnTo>
                  <a:pt x="2210255" y="2147259"/>
                </a:lnTo>
                <a:lnTo>
                  <a:pt x="2179303" y="2179303"/>
                </a:lnTo>
                <a:lnTo>
                  <a:pt x="2147259" y="2210255"/>
                </a:lnTo>
                <a:lnTo>
                  <a:pt x="2114154" y="2240083"/>
                </a:lnTo>
                <a:lnTo>
                  <a:pt x="2080017" y="2268756"/>
                </a:lnTo>
                <a:lnTo>
                  <a:pt x="2044881" y="2296245"/>
                </a:lnTo>
                <a:lnTo>
                  <a:pt x="2008775" y="2322518"/>
                </a:lnTo>
                <a:lnTo>
                  <a:pt x="1971732" y="2347543"/>
                </a:lnTo>
                <a:lnTo>
                  <a:pt x="1933780" y="2371292"/>
                </a:lnTo>
                <a:lnTo>
                  <a:pt x="1894953" y="2393731"/>
                </a:lnTo>
                <a:lnTo>
                  <a:pt x="1855279" y="2414832"/>
                </a:lnTo>
                <a:lnTo>
                  <a:pt x="1814791" y="2434562"/>
                </a:lnTo>
                <a:lnTo>
                  <a:pt x="1773519" y="2452891"/>
                </a:lnTo>
                <a:lnTo>
                  <a:pt x="1731493" y="2469788"/>
                </a:lnTo>
                <a:lnTo>
                  <a:pt x="1688746" y="2485222"/>
                </a:lnTo>
                <a:lnTo>
                  <a:pt x="1645307" y="2499162"/>
                </a:lnTo>
                <a:lnTo>
                  <a:pt x="1601207" y="2511578"/>
                </a:lnTo>
                <a:lnTo>
                  <a:pt x="1556478" y="2522439"/>
                </a:lnTo>
                <a:lnTo>
                  <a:pt x="1511149" y="2531714"/>
                </a:lnTo>
                <a:lnTo>
                  <a:pt x="1465253" y="2539371"/>
                </a:lnTo>
                <a:lnTo>
                  <a:pt x="1418820" y="2545380"/>
                </a:lnTo>
                <a:lnTo>
                  <a:pt x="1371880" y="2549711"/>
                </a:lnTo>
                <a:lnTo>
                  <a:pt x="1324465" y="2552332"/>
                </a:lnTo>
                <a:lnTo>
                  <a:pt x="1276606" y="2553213"/>
                </a:lnTo>
                <a:close/>
              </a:path>
            </a:pathLst>
          </a:custGeom>
          <a:solidFill>
            <a:srgbClr val="333A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46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90"/>
              </a:spcBef>
            </a:pPr>
            <a:r>
              <a:rPr lang="es-MX" sz="5850" dirty="0">
                <a:latin typeface="Arial Black"/>
                <a:cs typeface="Arial Black"/>
              </a:rPr>
              <a:t> A quien va dirigido:</a:t>
            </a:r>
            <a:endParaRPr sz="5850" dirty="0">
              <a:latin typeface="Arial Black"/>
              <a:cs typeface="Arial Black"/>
            </a:endParaRPr>
          </a:p>
        </p:txBody>
      </p:sp>
      <p:pic>
        <p:nvPicPr>
          <p:cNvPr id="7" name="object 7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100" y="2373904"/>
            <a:ext cx="3878579" cy="8297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endParaRPr sz="5300" dirty="0">
              <a:latin typeface="Arial Black"/>
              <a:cs typeface="Arial" panose="020B0604020202020204" pitchFamily="34" charset="0"/>
            </a:endParaRPr>
          </a:p>
        </p:txBody>
      </p:sp>
      <p:pic>
        <p:nvPicPr>
          <p:cNvPr id="9" name="object 9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50168" y="200778"/>
            <a:ext cx="2486024" cy="1657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26A654-D8E3-4F0D-886D-77310CF6A950}"/>
              </a:ext>
            </a:extLst>
          </p:cNvPr>
          <p:cNvSpPr txBox="1"/>
          <p:nvPr/>
        </p:nvSpPr>
        <p:spPr>
          <a:xfrm>
            <a:off x="2290621" y="2373904"/>
            <a:ext cx="141058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4800" dirty="0">
                <a:latin typeface="Arial" panose="020B0604020202020204" pitchFamily="34" charset="0"/>
                <a:cs typeface="Arial" panose="020B0604020202020204" pitchFamily="34" charset="0"/>
              </a:rPr>
              <a:t>Estudiantes de Licenciatura en Pedagogía.</a:t>
            </a:r>
          </a:p>
          <a:p>
            <a:endParaRPr lang="es-MX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sz="4800" dirty="0">
                <a:latin typeface="Arial" panose="020B0604020202020204" pitchFamily="34" charset="0"/>
                <a:cs typeface="Arial" panose="020B0604020202020204" pitchFamily="34" charset="0"/>
              </a:rPr>
              <a:t>Licenciatura en Psicología y Maestría en Pedagogía e Innovación Educativa con enfoque en Educación Especial.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5634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982693" y="7671291"/>
            <a:ext cx="2305685" cy="2553335"/>
          </a:xfrm>
          <a:custGeom>
            <a:avLst/>
            <a:gdLst/>
            <a:ahLst/>
            <a:cxnLst/>
            <a:rect l="l" t="t" r="r" b="b"/>
            <a:pathLst>
              <a:path w="2305684" h="2553334">
                <a:moveTo>
                  <a:pt x="1276606" y="2553213"/>
                </a:moveTo>
                <a:lnTo>
                  <a:pt x="1228746" y="2552332"/>
                </a:lnTo>
                <a:lnTo>
                  <a:pt x="1181331" y="2549711"/>
                </a:lnTo>
                <a:lnTo>
                  <a:pt x="1134391" y="2545380"/>
                </a:lnTo>
                <a:lnTo>
                  <a:pt x="1087958" y="2539371"/>
                </a:lnTo>
                <a:lnTo>
                  <a:pt x="1042062" y="2531714"/>
                </a:lnTo>
                <a:lnTo>
                  <a:pt x="996734" y="2522439"/>
                </a:lnTo>
                <a:lnTo>
                  <a:pt x="952005" y="2511578"/>
                </a:lnTo>
                <a:lnTo>
                  <a:pt x="907905" y="2499162"/>
                </a:lnTo>
                <a:lnTo>
                  <a:pt x="864466" y="2485222"/>
                </a:lnTo>
                <a:lnTo>
                  <a:pt x="821718" y="2469788"/>
                </a:lnTo>
                <a:lnTo>
                  <a:pt x="779693" y="2452891"/>
                </a:lnTo>
                <a:lnTo>
                  <a:pt x="738421" y="2434562"/>
                </a:lnTo>
                <a:lnTo>
                  <a:pt x="697933" y="2414832"/>
                </a:lnTo>
                <a:lnTo>
                  <a:pt x="658259" y="2393731"/>
                </a:lnTo>
                <a:lnTo>
                  <a:pt x="619432" y="2371292"/>
                </a:lnTo>
                <a:lnTo>
                  <a:pt x="581480" y="2347543"/>
                </a:lnTo>
                <a:lnTo>
                  <a:pt x="544437" y="2322518"/>
                </a:lnTo>
                <a:lnTo>
                  <a:pt x="508331" y="2296245"/>
                </a:lnTo>
                <a:lnTo>
                  <a:pt x="473195" y="2268756"/>
                </a:lnTo>
                <a:lnTo>
                  <a:pt x="439058" y="2240083"/>
                </a:lnTo>
                <a:lnTo>
                  <a:pt x="405953" y="2210255"/>
                </a:lnTo>
                <a:lnTo>
                  <a:pt x="373909" y="2179303"/>
                </a:lnTo>
                <a:lnTo>
                  <a:pt x="342958" y="2147259"/>
                </a:lnTo>
                <a:lnTo>
                  <a:pt x="313130" y="2114154"/>
                </a:lnTo>
                <a:lnTo>
                  <a:pt x="284456" y="2080017"/>
                </a:lnTo>
                <a:lnTo>
                  <a:pt x="256967" y="2044881"/>
                </a:lnTo>
                <a:lnTo>
                  <a:pt x="230695" y="2008775"/>
                </a:lnTo>
                <a:lnTo>
                  <a:pt x="205669" y="1971732"/>
                </a:lnTo>
                <a:lnTo>
                  <a:pt x="181921" y="1933781"/>
                </a:lnTo>
                <a:lnTo>
                  <a:pt x="159481" y="1894953"/>
                </a:lnTo>
                <a:lnTo>
                  <a:pt x="138381" y="1855279"/>
                </a:lnTo>
                <a:lnTo>
                  <a:pt x="118651" y="1814791"/>
                </a:lnTo>
                <a:lnTo>
                  <a:pt x="100322" y="1773519"/>
                </a:lnTo>
                <a:lnTo>
                  <a:pt x="83425" y="1731494"/>
                </a:lnTo>
                <a:lnTo>
                  <a:pt x="67990" y="1688746"/>
                </a:lnTo>
                <a:lnTo>
                  <a:pt x="54050" y="1645307"/>
                </a:lnTo>
                <a:lnTo>
                  <a:pt x="41634" y="1601207"/>
                </a:lnTo>
                <a:lnTo>
                  <a:pt x="30773" y="1556478"/>
                </a:lnTo>
                <a:lnTo>
                  <a:pt x="21499" y="1511150"/>
                </a:lnTo>
                <a:lnTo>
                  <a:pt x="13841" y="1465254"/>
                </a:lnTo>
                <a:lnTo>
                  <a:pt x="7832" y="1418820"/>
                </a:lnTo>
                <a:lnTo>
                  <a:pt x="3501" y="1371881"/>
                </a:lnTo>
                <a:lnTo>
                  <a:pt x="880" y="1324466"/>
                </a:lnTo>
                <a:lnTo>
                  <a:pt x="0" y="1276606"/>
                </a:lnTo>
                <a:lnTo>
                  <a:pt x="880" y="1228747"/>
                </a:lnTo>
                <a:lnTo>
                  <a:pt x="3501" y="1181331"/>
                </a:lnTo>
                <a:lnTo>
                  <a:pt x="7832" y="1134392"/>
                </a:lnTo>
                <a:lnTo>
                  <a:pt x="13841" y="1087959"/>
                </a:lnTo>
                <a:lnTo>
                  <a:pt x="21499" y="1042062"/>
                </a:lnTo>
                <a:lnTo>
                  <a:pt x="30773" y="996734"/>
                </a:lnTo>
                <a:lnTo>
                  <a:pt x="41634" y="952005"/>
                </a:lnTo>
                <a:lnTo>
                  <a:pt x="54050" y="907905"/>
                </a:lnTo>
                <a:lnTo>
                  <a:pt x="67990" y="864466"/>
                </a:lnTo>
                <a:lnTo>
                  <a:pt x="83425" y="821719"/>
                </a:lnTo>
                <a:lnTo>
                  <a:pt x="100322" y="779693"/>
                </a:lnTo>
                <a:lnTo>
                  <a:pt x="118651" y="738421"/>
                </a:lnTo>
                <a:lnTo>
                  <a:pt x="138381" y="697933"/>
                </a:lnTo>
                <a:lnTo>
                  <a:pt x="159481" y="658259"/>
                </a:lnTo>
                <a:lnTo>
                  <a:pt x="181921" y="619432"/>
                </a:lnTo>
                <a:lnTo>
                  <a:pt x="205669" y="581481"/>
                </a:lnTo>
                <a:lnTo>
                  <a:pt x="230695" y="544437"/>
                </a:lnTo>
                <a:lnTo>
                  <a:pt x="256967" y="508331"/>
                </a:lnTo>
                <a:lnTo>
                  <a:pt x="284456" y="473195"/>
                </a:lnTo>
                <a:lnTo>
                  <a:pt x="313130" y="439058"/>
                </a:lnTo>
                <a:lnTo>
                  <a:pt x="342958" y="405953"/>
                </a:lnTo>
                <a:lnTo>
                  <a:pt x="373909" y="373909"/>
                </a:lnTo>
                <a:lnTo>
                  <a:pt x="405953" y="342958"/>
                </a:lnTo>
                <a:lnTo>
                  <a:pt x="439058" y="313130"/>
                </a:lnTo>
                <a:lnTo>
                  <a:pt x="473195" y="284456"/>
                </a:lnTo>
                <a:lnTo>
                  <a:pt x="508331" y="256967"/>
                </a:lnTo>
                <a:lnTo>
                  <a:pt x="544437" y="230695"/>
                </a:lnTo>
                <a:lnTo>
                  <a:pt x="581480" y="205669"/>
                </a:lnTo>
                <a:lnTo>
                  <a:pt x="619432" y="181921"/>
                </a:lnTo>
                <a:lnTo>
                  <a:pt x="658259" y="159481"/>
                </a:lnTo>
                <a:lnTo>
                  <a:pt x="697933" y="138381"/>
                </a:lnTo>
                <a:lnTo>
                  <a:pt x="738421" y="118651"/>
                </a:lnTo>
                <a:lnTo>
                  <a:pt x="779693" y="100322"/>
                </a:lnTo>
                <a:lnTo>
                  <a:pt x="821718" y="83425"/>
                </a:lnTo>
                <a:lnTo>
                  <a:pt x="864466" y="67990"/>
                </a:lnTo>
                <a:lnTo>
                  <a:pt x="907905" y="54050"/>
                </a:lnTo>
                <a:lnTo>
                  <a:pt x="952005" y="41634"/>
                </a:lnTo>
                <a:lnTo>
                  <a:pt x="996734" y="30773"/>
                </a:lnTo>
                <a:lnTo>
                  <a:pt x="1042062" y="21499"/>
                </a:lnTo>
                <a:lnTo>
                  <a:pt x="1087958" y="13841"/>
                </a:lnTo>
                <a:lnTo>
                  <a:pt x="1134391" y="7832"/>
                </a:lnTo>
                <a:lnTo>
                  <a:pt x="1181331" y="3501"/>
                </a:lnTo>
                <a:lnTo>
                  <a:pt x="1228746" y="880"/>
                </a:lnTo>
                <a:lnTo>
                  <a:pt x="1276606" y="0"/>
                </a:lnTo>
                <a:lnTo>
                  <a:pt x="1324465" y="880"/>
                </a:lnTo>
                <a:lnTo>
                  <a:pt x="1371880" y="3501"/>
                </a:lnTo>
                <a:lnTo>
                  <a:pt x="1418820" y="7832"/>
                </a:lnTo>
                <a:lnTo>
                  <a:pt x="1465253" y="13841"/>
                </a:lnTo>
                <a:lnTo>
                  <a:pt x="1511149" y="21499"/>
                </a:lnTo>
                <a:lnTo>
                  <a:pt x="1556478" y="30773"/>
                </a:lnTo>
                <a:lnTo>
                  <a:pt x="1601207" y="41634"/>
                </a:lnTo>
                <a:lnTo>
                  <a:pt x="1645307" y="54050"/>
                </a:lnTo>
                <a:lnTo>
                  <a:pt x="1688746" y="67990"/>
                </a:lnTo>
                <a:lnTo>
                  <a:pt x="1731493" y="83425"/>
                </a:lnTo>
                <a:lnTo>
                  <a:pt x="1773519" y="100322"/>
                </a:lnTo>
                <a:lnTo>
                  <a:pt x="1814791" y="118651"/>
                </a:lnTo>
                <a:lnTo>
                  <a:pt x="1855279" y="138381"/>
                </a:lnTo>
                <a:lnTo>
                  <a:pt x="1894953" y="159481"/>
                </a:lnTo>
                <a:lnTo>
                  <a:pt x="1933780" y="181921"/>
                </a:lnTo>
                <a:lnTo>
                  <a:pt x="1971732" y="205669"/>
                </a:lnTo>
                <a:lnTo>
                  <a:pt x="2008775" y="230695"/>
                </a:lnTo>
                <a:lnTo>
                  <a:pt x="2044881" y="256967"/>
                </a:lnTo>
                <a:lnTo>
                  <a:pt x="2080017" y="284456"/>
                </a:lnTo>
                <a:lnTo>
                  <a:pt x="2114154" y="313130"/>
                </a:lnTo>
                <a:lnTo>
                  <a:pt x="2147259" y="342958"/>
                </a:lnTo>
                <a:lnTo>
                  <a:pt x="2179303" y="373909"/>
                </a:lnTo>
                <a:lnTo>
                  <a:pt x="2210255" y="405953"/>
                </a:lnTo>
                <a:lnTo>
                  <a:pt x="2240083" y="439058"/>
                </a:lnTo>
                <a:lnTo>
                  <a:pt x="2268756" y="473195"/>
                </a:lnTo>
                <a:lnTo>
                  <a:pt x="2296245" y="508331"/>
                </a:lnTo>
                <a:lnTo>
                  <a:pt x="2305307" y="520785"/>
                </a:lnTo>
                <a:lnTo>
                  <a:pt x="2305307" y="2032427"/>
                </a:lnTo>
                <a:lnTo>
                  <a:pt x="2268756" y="2080017"/>
                </a:lnTo>
                <a:lnTo>
                  <a:pt x="2240083" y="2114154"/>
                </a:lnTo>
                <a:lnTo>
                  <a:pt x="2210255" y="2147259"/>
                </a:lnTo>
                <a:lnTo>
                  <a:pt x="2179303" y="2179303"/>
                </a:lnTo>
                <a:lnTo>
                  <a:pt x="2147259" y="2210255"/>
                </a:lnTo>
                <a:lnTo>
                  <a:pt x="2114154" y="2240083"/>
                </a:lnTo>
                <a:lnTo>
                  <a:pt x="2080017" y="2268756"/>
                </a:lnTo>
                <a:lnTo>
                  <a:pt x="2044881" y="2296245"/>
                </a:lnTo>
                <a:lnTo>
                  <a:pt x="2008775" y="2322518"/>
                </a:lnTo>
                <a:lnTo>
                  <a:pt x="1971732" y="2347543"/>
                </a:lnTo>
                <a:lnTo>
                  <a:pt x="1933780" y="2371292"/>
                </a:lnTo>
                <a:lnTo>
                  <a:pt x="1894953" y="2393731"/>
                </a:lnTo>
                <a:lnTo>
                  <a:pt x="1855279" y="2414832"/>
                </a:lnTo>
                <a:lnTo>
                  <a:pt x="1814791" y="2434562"/>
                </a:lnTo>
                <a:lnTo>
                  <a:pt x="1773519" y="2452891"/>
                </a:lnTo>
                <a:lnTo>
                  <a:pt x="1731493" y="2469788"/>
                </a:lnTo>
                <a:lnTo>
                  <a:pt x="1688746" y="2485222"/>
                </a:lnTo>
                <a:lnTo>
                  <a:pt x="1645307" y="2499162"/>
                </a:lnTo>
                <a:lnTo>
                  <a:pt x="1601207" y="2511578"/>
                </a:lnTo>
                <a:lnTo>
                  <a:pt x="1556478" y="2522439"/>
                </a:lnTo>
                <a:lnTo>
                  <a:pt x="1511149" y="2531714"/>
                </a:lnTo>
                <a:lnTo>
                  <a:pt x="1465253" y="2539371"/>
                </a:lnTo>
                <a:lnTo>
                  <a:pt x="1418820" y="2545380"/>
                </a:lnTo>
                <a:lnTo>
                  <a:pt x="1371880" y="2549711"/>
                </a:lnTo>
                <a:lnTo>
                  <a:pt x="1324465" y="2552332"/>
                </a:lnTo>
                <a:lnTo>
                  <a:pt x="1276606" y="2553213"/>
                </a:lnTo>
                <a:close/>
              </a:path>
            </a:pathLst>
          </a:custGeom>
          <a:solidFill>
            <a:srgbClr val="333A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46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6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0" algn="ctr">
              <a:lnSpc>
                <a:spcPct val="100000"/>
              </a:lnSpc>
              <a:spcBef>
                <a:spcPts val="90"/>
              </a:spcBef>
            </a:pPr>
            <a:r>
              <a:rPr lang="es-MX" sz="5850" spc="-310" dirty="0">
                <a:solidFill>
                  <a:srgbClr val="004AAC"/>
                </a:solidFill>
                <a:latin typeface="Arial Black"/>
                <a:cs typeface="Arial Black"/>
              </a:rPr>
              <a:t>O B J E T I V O :</a:t>
            </a:r>
            <a:endParaRPr sz="5850" dirty="0">
              <a:latin typeface="Arial Black"/>
              <a:cs typeface="Arial Black"/>
            </a:endParaRPr>
          </a:p>
        </p:txBody>
      </p:sp>
      <p:pic>
        <p:nvPicPr>
          <p:cNvPr id="7" name="object 7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100" y="2373904"/>
            <a:ext cx="3878579" cy="8297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endParaRPr sz="5300" dirty="0">
              <a:latin typeface="Arial Black"/>
              <a:cs typeface="Arial" panose="020B0604020202020204" pitchFamily="34" charset="0"/>
            </a:endParaRPr>
          </a:p>
        </p:txBody>
      </p:sp>
      <p:pic>
        <p:nvPicPr>
          <p:cNvPr id="9" name="object 9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50168" y="200778"/>
            <a:ext cx="2486024" cy="16573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7C6729-1783-4DCC-811C-1DC094BF6EEC}"/>
              </a:ext>
            </a:extLst>
          </p:cNvPr>
          <p:cNvSpPr/>
          <p:nvPr/>
        </p:nvSpPr>
        <p:spPr>
          <a:xfrm>
            <a:off x="2350999" y="2172244"/>
            <a:ext cx="14659116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MX" sz="4000" dirty="0">
                <a:solidFill>
                  <a:schemeClr val="accent1">
                    <a:lumMod val="75000"/>
                  </a:schemeClr>
                </a:solidFill>
              </a:rPr>
              <a:t>El objetivo general de este taller es capacitar a los futuros y actuales pedagogos y educadores del Siglo XXI en la comprensión y aplicación de los principios del cuidado del medio ambiente y el desarrollo sostenible,  integrando la visión y los enfoques de la Nueva Escuela Mexicana (NEM) ,para que puedan diseñar e implementar estrategias pedagógicas innovadoras y transformadoras que promuevan la conciencia, el compromiso y la acción socioambiental en sus comunidades educativas, contribuyendo a la construcción de un futuro más justo y sostenible desde sus aulas y entornos</a:t>
            </a:r>
            <a:endParaRPr lang="en-US" sz="960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146686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dirty="0">
                <a:latin typeface="Arial" panose="020B0604020202020204" pitchFamily="34" charset="0"/>
                <a:cs typeface="Arial" panose="020B0604020202020204" pitchFamily="34" charset="0"/>
              </a:rPr>
              <a:t>1.- La Confluencia entre sostenibilidad, Educación y la NEM.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B6922A-029C-43C1-9A57-6F94850F9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004" y="2947053"/>
            <a:ext cx="11666982" cy="67129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14668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dirty="0">
                <a:latin typeface="Arial" panose="020B0604020202020204" pitchFamily="34" charset="0"/>
                <a:cs typeface="Arial" panose="020B0604020202020204" pitchFamily="34" charset="0"/>
              </a:rPr>
              <a:t>La Confluencia entre sostenibilidad, Educación y la NEM.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5DA69-017B-4BA1-8FED-D4B103E95073}"/>
              </a:ext>
            </a:extLst>
          </p:cNvPr>
          <p:cNvSpPr txBox="1"/>
          <p:nvPr/>
        </p:nvSpPr>
        <p:spPr>
          <a:xfrm>
            <a:off x="2171559" y="3465746"/>
            <a:ext cx="1466864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La educación para el desarrollo sostenible (EDS).</a:t>
            </a:r>
          </a:p>
          <a:p>
            <a:endParaRPr lang="es-MX" sz="3200" dirty="0"/>
          </a:p>
          <a:p>
            <a:r>
              <a:rPr lang="es-MX" sz="3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“Es una respuesta esencial a los desafíos ambientales, económicos y sociales que enfrenta el mundo hoy en día.”</a:t>
            </a:r>
          </a:p>
          <a:p>
            <a:endParaRPr lang="es-MX" sz="36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MX" sz="3200" dirty="0"/>
              <a:t>Su objetivo es proporcionar a los estudiantes los conocimientos, habilidades, valores y actitudes necesarios para contribuir a un futuro sostenible. </a:t>
            </a:r>
          </a:p>
        </p:txBody>
      </p:sp>
    </p:spTree>
    <p:extLst>
      <p:ext uri="{BB962C8B-B14F-4D97-AF65-F5344CB8AC3E}">
        <p14:creationId xmlns:p14="http://schemas.microsoft.com/office/powerpoint/2010/main" val="96384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7334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dirty="0">
                <a:latin typeface="Arial" panose="020B0604020202020204" pitchFamily="34" charset="0"/>
                <a:cs typeface="Arial" panose="020B0604020202020204" pitchFamily="34" charset="0"/>
              </a:rPr>
              <a:t>LA NEM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8CB1C-E785-49EF-B815-59F0D0C5A537}"/>
              </a:ext>
            </a:extLst>
          </p:cNvPr>
          <p:cNvSpPr txBox="1"/>
          <p:nvPr/>
        </p:nvSpPr>
        <p:spPr>
          <a:xfrm>
            <a:off x="9883187" y="1291001"/>
            <a:ext cx="724880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dirty="0"/>
              <a:t>Es un proyecto educativo con enfoque crítico, humanista y comunitario para formar estudiantes con una visión integral. </a:t>
            </a:r>
          </a:p>
          <a:p>
            <a:pPr algn="just"/>
            <a:r>
              <a:rPr lang="es-MX" sz="3600" dirty="0"/>
              <a:t>Busca: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MX" sz="3600" dirty="0"/>
              <a:t>La equidad.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MX" sz="3600" dirty="0"/>
              <a:t>La excelencia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MX" sz="3600" dirty="0"/>
              <a:t>La mejora continua en la educación.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MX" sz="3600" dirty="0"/>
              <a:t>Coloca al centro de la acción pública el máximo logro de aprendizaje de las niñas, niños y adolescentes.</a:t>
            </a:r>
            <a:endParaRPr lang="es-MX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CD08CA-9393-4973-867B-2C9ADBDCA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88" y="2208924"/>
            <a:ext cx="8336045" cy="43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1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9659964"/>
            <a:ext cx="18288000" cy="565150"/>
          </a:xfrm>
          <a:custGeom>
            <a:avLst/>
            <a:gdLst/>
            <a:ahLst/>
            <a:cxnLst/>
            <a:rect l="l" t="t" r="r" b="b"/>
            <a:pathLst>
              <a:path w="18288000" h="565150">
                <a:moveTo>
                  <a:pt x="18267905" y="564540"/>
                </a:moveTo>
                <a:lnTo>
                  <a:pt x="0" y="564540"/>
                </a:lnTo>
                <a:lnTo>
                  <a:pt x="0" y="0"/>
                </a:lnTo>
                <a:lnTo>
                  <a:pt x="18267905" y="0"/>
                </a:lnTo>
                <a:lnTo>
                  <a:pt x="18287999" y="1988"/>
                </a:lnTo>
                <a:lnTo>
                  <a:pt x="18287999" y="562552"/>
                </a:lnTo>
                <a:lnTo>
                  <a:pt x="18267905" y="56454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>
            <a:grpSpLocks noGrp="1" noUngrp="1" noRot="1" noMove="1" noResize="1"/>
          </p:cNvGrpSpPr>
          <p:nvPr/>
        </p:nvGrpSpPr>
        <p:grpSpPr>
          <a:xfrm>
            <a:off x="-128" y="6546050"/>
            <a:ext cx="18288635" cy="3545840"/>
            <a:chOff x="-128" y="6546050"/>
            <a:chExt cx="18288635" cy="3545840"/>
          </a:xfrm>
        </p:grpSpPr>
        <p:sp>
          <p:nvSpPr>
            <p:cNvPr id="4" name="object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28" y="9258299"/>
              <a:ext cx="18288635" cy="142875"/>
            </a:xfrm>
            <a:custGeom>
              <a:avLst/>
              <a:gdLst/>
              <a:ahLst/>
              <a:cxnLst/>
              <a:rect l="l" t="t" r="r" b="b"/>
              <a:pathLst>
                <a:path w="18288635" h="142875">
                  <a:moveTo>
                    <a:pt x="0" y="19049"/>
                  </a:moveTo>
                  <a:lnTo>
                    <a:pt x="18288000" y="0"/>
                  </a:lnTo>
                  <a:lnTo>
                    <a:pt x="18288129" y="123824"/>
                  </a:lnTo>
                  <a:lnTo>
                    <a:pt x="128" y="14287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201963" y="8548687"/>
              <a:ext cx="3086100" cy="1543050"/>
            </a:xfrm>
            <a:custGeom>
              <a:avLst/>
              <a:gdLst/>
              <a:ahLst/>
              <a:cxnLst/>
              <a:rect l="l" t="t" r="r" b="b"/>
              <a:pathLst>
                <a:path w="3086100" h="1543050">
                  <a:moveTo>
                    <a:pt x="771524" y="0"/>
                  </a:moveTo>
                  <a:lnTo>
                    <a:pt x="3086099" y="0"/>
                  </a:lnTo>
                  <a:lnTo>
                    <a:pt x="3086099" y="1543049"/>
                  </a:lnTo>
                  <a:lnTo>
                    <a:pt x="771524" y="1543049"/>
                  </a:lnTo>
                  <a:lnTo>
                    <a:pt x="0" y="771524"/>
                  </a:lnTo>
                  <a:lnTo>
                    <a:pt x="771524" y="0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46050"/>
              <a:ext cx="2278573" cy="2714624"/>
            </a:xfrm>
            <a:prstGeom prst="rect">
              <a:avLst/>
            </a:prstGeom>
          </p:spPr>
        </p:pic>
      </p:grpSp>
      <p:grpSp>
        <p:nvGrpSpPr>
          <p:cNvPr id="7" name="object 7"/>
          <p:cNvGrpSpPr>
            <a:grpSpLocks noGrp="1" noUngrp="1" noRot="1" noMove="1" noResize="1"/>
          </p:cNvGrpSpPr>
          <p:nvPr/>
        </p:nvGrpSpPr>
        <p:grpSpPr>
          <a:xfrm>
            <a:off x="-69" y="-66674"/>
            <a:ext cx="18288635" cy="2767330"/>
            <a:chOff x="-69" y="-66674"/>
            <a:chExt cx="18288635" cy="2767330"/>
          </a:xfrm>
        </p:grpSpPr>
        <p:sp>
          <p:nvSpPr>
            <p:cNvPr id="8" name="object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9" y="-66674"/>
              <a:ext cx="18288635" cy="276225"/>
            </a:xfrm>
            <a:custGeom>
              <a:avLst/>
              <a:gdLst/>
              <a:ahLst/>
              <a:cxnLst/>
              <a:rect l="l" t="t" r="r" b="b"/>
              <a:pathLst>
                <a:path w="18288635" h="276225">
                  <a:moveTo>
                    <a:pt x="0" y="19049"/>
                  </a:moveTo>
                  <a:lnTo>
                    <a:pt x="18288000" y="0"/>
                  </a:lnTo>
                  <a:lnTo>
                    <a:pt x="18288268" y="257174"/>
                  </a:lnTo>
                  <a:lnTo>
                    <a:pt x="267" y="276224"/>
                  </a:lnTo>
                  <a:lnTo>
                    <a:pt x="0" y="19049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43710" cy="2700655"/>
            </a:xfrm>
            <a:custGeom>
              <a:avLst/>
              <a:gdLst/>
              <a:ahLst/>
              <a:cxnLst/>
              <a:rect l="l" t="t" r="r" b="b"/>
              <a:pathLst>
                <a:path w="1743710" h="2700655">
                  <a:moveTo>
                    <a:pt x="0" y="0"/>
                  </a:moveTo>
                  <a:lnTo>
                    <a:pt x="1743691" y="0"/>
                  </a:lnTo>
                  <a:lnTo>
                    <a:pt x="0" y="2700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A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396708" y="431809"/>
            <a:ext cx="11950016" cy="18351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br>
              <a:rPr lang="es-MX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5850" dirty="0">
              <a:latin typeface="Arial Black"/>
              <a:cs typeface="Arial Black"/>
            </a:endParaRPr>
          </a:p>
        </p:txBody>
      </p:sp>
      <p:pic>
        <p:nvPicPr>
          <p:cNvPr id="11" name="object 11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559" y="2708929"/>
            <a:ext cx="238125" cy="238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F1B17-E35E-443C-A8F9-1CCF94EE3358}"/>
              </a:ext>
            </a:extLst>
          </p:cNvPr>
          <p:cNvSpPr txBox="1"/>
          <p:nvPr/>
        </p:nvSpPr>
        <p:spPr>
          <a:xfrm>
            <a:off x="1809679" y="602395"/>
            <a:ext cx="1466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dirty="0">
                <a:latin typeface="Arial" panose="020B0604020202020204" pitchFamily="34" charset="0"/>
                <a:cs typeface="Arial" panose="020B0604020202020204" pitchFamily="34" charset="0"/>
              </a:rPr>
              <a:t>EDUCACIÓN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8CB1C-E785-49EF-B815-59F0D0C5A537}"/>
              </a:ext>
            </a:extLst>
          </p:cNvPr>
          <p:cNvSpPr txBox="1"/>
          <p:nvPr/>
        </p:nvSpPr>
        <p:spPr>
          <a:xfrm>
            <a:off x="8963797" y="3519829"/>
            <a:ext cx="876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Es el proceso de facilitación </a:t>
            </a:r>
            <a:r>
              <a:rPr lang="es-MX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aprendizaje y el refinamiento de conocimientos, habilidades, valores y hábitos 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en un grupo humano determinado. Se trata de un proceso complejo, que tiene inicio en el seno familiar y que continúa luego en las instituciones escolares formales.</a:t>
            </a:r>
          </a:p>
          <a:p>
            <a:pPr algn="just"/>
            <a:endParaRPr lang="es-MX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0A47B2-5D7B-45ED-8C6D-00DED288D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" y="3519830"/>
            <a:ext cx="8463856" cy="56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11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997</Words>
  <Application>Microsoft Office PowerPoint</Application>
  <PresentationFormat>Custom</PresentationFormat>
  <Paragraphs>120</Paragraphs>
  <Slides>34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Calibri</vt:lpstr>
      <vt:lpstr>Twinkl</vt:lpstr>
      <vt:lpstr>Wingdings</vt:lpstr>
      <vt:lpstr>Office Theme</vt:lpstr>
      <vt:lpstr>PowerPoint Presentation</vt:lpstr>
      <vt:lpstr>PowerPoint Presentation</vt:lpstr>
      <vt:lpstr>Estructura del taller:</vt:lpstr>
      <vt:lpstr> A quien va dirigido:</vt:lpstr>
      <vt:lpstr>O B J E T I V O :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xxxxxxxx</dc:title>
  <dc:creator>javier Cerecedo</dc:creator>
  <cp:keywords>DAGn6jLiaZY,BAFO8bS6cm0,0</cp:keywords>
  <cp:lastModifiedBy>graciela rodriguez cedeño</cp:lastModifiedBy>
  <cp:revision>24</cp:revision>
  <dcterms:created xsi:type="dcterms:W3CDTF">2025-08-11T20:48:14Z</dcterms:created>
  <dcterms:modified xsi:type="dcterms:W3CDTF">2025-09-06T01:01:47Z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2025-08-11T00:00:00Z</vt:filetime>
  </property>
  <property fmtid="{D5CDD505-2E9C-101B-9397-08002B2CF9AE}" pid="3" name="Creator">
    <vt:lpwstr>Canva</vt:lpwstr>
  </property>
  <property fmtid="{D5CDD505-2E9C-101B-9397-08002B2CF9AE}" pid="4" name="LastSaved">
    <vt:filetime>2025-08-11T00:00:00Z</vt:filetime>
  </property>
  <property fmtid="{D5CDD505-2E9C-101B-9397-08002B2CF9AE}" pid="5" name="Producer">
    <vt:lpwstr>Canva</vt:lpwstr>
  </property>
</Properties>
</file>